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1" r:id="rId21"/>
    <p:sldId id="277" r:id="rId22"/>
    <p:sldId id="276" r:id="rId23"/>
    <p:sldId id="262" r:id="rId24"/>
    <p:sldId id="283" r:id="rId25"/>
    <p:sldId id="282" r:id="rId26"/>
    <p:sldId id="284" r:id="rId27"/>
    <p:sldId id="285" r:id="rId28"/>
    <p:sldId id="288" r:id="rId29"/>
    <p:sldId id="289" r:id="rId30"/>
    <p:sldId id="290" r:id="rId31"/>
    <p:sldId id="286" r:id="rId32"/>
    <p:sldId id="292" r:id="rId33"/>
    <p:sldId id="293" r:id="rId34"/>
    <p:sldId id="294" r:id="rId35"/>
    <p:sldId id="296" r:id="rId36"/>
    <p:sldId id="279" r:id="rId37"/>
    <p:sldId id="280" r:id="rId38"/>
    <p:sldId id="278"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z5b4WtvAtWe6sIG0hAAEmFwwr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88"/>
  </p:normalViewPr>
  <p:slideViewPr>
    <p:cSldViewPr snapToGrid="0" snapToObjects="1">
      <p:cViewPr varScale="1">
        <p:scale>
          <a:sx n="76" d="100"/>
          <a:sy n="76" d="100"/>
        </p:scale>
        <p:origin x="216"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7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85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223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48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81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1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215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513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585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620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78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454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456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docs.google.com/spreadsheets/d/1qN_Is85WlThilXP6jZRcUufpxq1MuSHXZ-kdPx9MwVo/edit?usp=sharing"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85" name="Google Shape;85;p1"/>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100"/>
              <a:buFont typeface="Calibri"/>
              <a:buNone/>
            </a:pPr>
            <a:r>
              <a:rPr lang="en-US" sz="6100">
                <a:solidFill>
                  <a:srgbClr val="FFFFFF"/>
                </a:solidFill>
              </a:rPr>
              <a:t>Data Management Schema for NWFSC OA Lab (CB Div)</a:t>
            </a:r>
            <a:endParaRPr/>
          </a:p>
        </p:txBody>
      </p:sp>
      <p:sp>
        <p:nvSpPr>
          <p:cNvPr id="86" name="Google Shape;86;p1"/>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B1B1B"/>
              </a:buClr>
              <a:buSzPts val="3200"/>
              <a:buNone/>
            </a:pPr>
            <a:r>
              <a:rPr lang="en-US" sz="3200" b="1" dirty="0">
                <a:solidFill>
                  <a:srgbClr val="1B1B1B"/>
                </a:solidFill>
              </a:rPr>
              <a:t>Danielle Perez, Kate Rovinski (2021.03.03 Wednesday) </a:t>
            </a:r>
            <a:endParaRPr sz="3200" b="1" dirty="0">
              <a:solidFill>
                <a:srgbClr val="1B1B1B"/>
              </a:solidFill>
            </a:endParaRPr>
          </a:p>
        </p:txBody>
      </p:sp>
      <p:sp>
        <p:nvSpPr>
          <p:cNvPr id="89" name="Google Shape;89;p1"/>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a:stretch/>
        </p:blipFill>
        <p:spPr>
          <a:xfrm>
            <a:off x="9887243" y="2662158"/>
            <a:ext cx="1574800" cy="1574800"/>
          </a:xfrm>
          <a:prstGeom prst="rect">
            <a:avLst/>
          </a:prstGeom>
          <a:noFill/>
          <a:ln>
            <a:noFill/>
          </a:ln>
        </p:spPr>
      </p:pic>
      <p:pic>
        <p:nvPicPr>
          <p:cNvPr id="91" name="Google Shape;91;p1" descr="Abacus outline"/>
          <p:cNvPicPr preferRelativeResize="0"/>
          <p:nvPr/>
        </p:nvPicPr>
        <p:blipFill rotWithShape="1">
          <a:blip r:embed="rId4">
            <a:alphaModFix/>
          </a:blip>
          <a:srcRect/>
          <a:stretch/>
        </p:blipFill>
        <p:spPr>
          <a:xfrm>
            <a:off x="9844049" y="587381"/>
            <a:ext cx="1617994" cy="16179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27"/>
        <p:cNvGrpSpPr/>
        <p:nvPr/>
      </p:nvGrpSpPr>
      <p:grpSpPr>
        <a:xfrm>
          <a:off x="0" y="0"/>
          <a:ext cx="0" cy="0"/>
          <a:chOff x="0" y="0"/>
          <a:chExt cx="0" cy="0"/>
        </a:xfrm>
      </p:grpSpPr>
      <p:sp>
        <p:nvSpPr>
          <p:cNvPr id="228" name="Google Shape;228;p11"/>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9" name="Google Shape;229;p11"/>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Processed/Derived Data- OA Lab Concepts</a:t>
            </a:r>
            <a:endParaRPr/>
          </a:p>
        </p:txBody>
      </p:sp>
      <p:sp>
        <p:nvSpPr>
          <p:cNvPr id="230" name="Google Shape;230;p11"/>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11"/>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11"/>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p11"/>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34" name="Google Shape;234;p11"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35" name="Google Shape;235;p11"/>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you have begun to transform</a:t>
            </a:r>
            <a:endParaRPr/>
          </a:p>
        </p:txBody>
      </p:sp>
      <p:sp>
        <p:nvSpPr>
          <p:cNvPr id="236" name="Google Shape;236;p11"/>
          <p:cNvSpPr/>
          <p:nvPr/>
        </p:nvSpPr>
        <p:spPr>
          <a:xfrm>
            <a:off x="603504" y="3533730"/>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models</a:t>
            </a:r>
            <a:endParaRPr/>
          </a:p>
        </p:txBody>
      </p:sp>
      <p:sp>
        <p:nvSpPr>
          <p:cNvPr id="237" name="Google Shape;237;p11"/>
          <p:cNvSpPr/>
          <p:nvPr/>
        </p:nvSpPr>
        <p:spPr>
          <a:xfrm>
            <a:off x="603504" y="437033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Descriptive statistics</a:t>
            </a:r>
            <a:endParaRPr/>
          </a:p>
        </p:txBody>
      </p:sp>
      <p:sp>
        <p:nvSpPr>
          <p:cNvPr id="238" name="Google Shape;238;p11"/>
          <p:cNvSpPr/>
          <p:nvPr/>
        </p:nvSpPr>
        <p:spPr>
          <a:xfrm>
            <a:off x="603504" y="5206942"/>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 – Plots</a:t>
            </a:r>
            <a:endParaRPr/>
          </a:p>
        </p:txBody>
      </p:sp>
      <p:sp>
        <p:nvSpPr>
          <p:cNvPr id="239" name="Google Shape;239;p11"/>
          <p:cNvSpPr/>
          <p:nvPr/>
        </p:nvSpPr>
        <p:spPr>
          <a:xfrm>
            <a:off x="3529587" y="3473434"/>
            <a:ext cx="1341118" cy="271029"/>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Aspirational</a:t>
            </a:r>
            <a:endParaRPr/>
          </a:p>
        </p:txBody>
      </p:sp>
      <p:sp>
        <p:nvSpPr>
          <p:cNvPr id="240" name="Google Shape;240;p11"/>
          <p:cNvSpPr/>
          <p:nvPr/>
        </p:nvSpPr>
        <p:spPr>
          <a:xfrm>
            <a:off x="4200146" y="3789540"/>
            <a:ext cx="1895854" cy="340258"/>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Blend with PMEL</a:t>
            </a:r>
            <a:endParaRPr/>
          </a:p>
        </p:txBody>
      </p:sp>
      <p:sp>
        <p:nvSpPr>
          <p:cNvPr id="241" name="Google Shape;241;p11"/>
          <p:cNvSpPr/>
          <p:nvPr/>
        </p:nvSpPr>
        <p:spPr>
          <a:xfrm>
            <a:off x="6240584" y="3744463"/>
            <a:ext cx="3198214" cy="385335"/>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habitat suitability indices (HSIs)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45"/>
        <p:cNvGrpSpPr/>
        <p:nvPr/>
      </p:nvGrpSpPr>
      <p:grpSpPr>
        <a:xfrm>
          <a:off x="0" y="0"/>
          <a:ext cx="0" cy="0"/>
          <a:chOff x="0" y="0"/>
          <a:chExt cx="0" cy="0"/>
        </a:xfrm>
      </p:grpSpPr>
      <p:sp>
        <p:nvSpPr>
          <p:cNvPr id="246" name="Google Shape;246;p12"/>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7" name="Google Shape;247;p12"/>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Not Quite Data</a:t>
            </a:r>
            <a:endParaRPr dirty="0"/>
          </a:p>
        </p:txBody>
      </p:sp>
      <p:sp>
        <p:nvSpPr>
          <p:cNvPr id="248" name="Google Shape;248;p12"/>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Data produced by model simulations</a:t>
            </a:r>
            <a:endParaRPr/>
          </a:p>
          <a:p>
            <a:pPr marL="228600" lvl="0" indent="-228600" algn="l" rtl="0">
              <a:lnSpc>
                <a:spcPct val="90000"/>
              </a:lnSpc>
              <a:spcBef>
                <a:spcPts val="1000"/>
              </a:spcBef>
              <a:spcAft>
                <a:spcPts val="0"/>
              </a:spcAft>
              <a:buClr>
                <a:schemeClr val="dk1"/>
              </a:buClr>
              <a:buSzPts val="2400"/>
              <a:buChar char="•"/>
            </a:pPr>
            <a:r>
              <a:rPr lang="en-US" sz="2400"/>
              <a:t>Have a Lizzie in your lab for questions on data organization </a:t>
            </a:r>
            <a:endParaRPr/>
          </a:p>
          <a:p>
            <a:pPr marL="228600" lvl="0" indent="-228600" algn="l" rtl="0">
              <a:lnSpc>
                <a:spcPct val="90000"/>
              </a:lnSpc>
              <a:spcBef>
                <a:spcPts val="1000"/>
              </a:spcBef>
              <a:spcAft>
                <a:spcPts val="0"/>
              </a:spcAft>
              <a:buClr>
                <a:schemeClr val="dk1"/>
              </a:buClr>
              <a:buSzPts val="2400"/>
              <a:buChar char="•"/>
            </a:pPr>
            <a:r>
              <a:rPr lang="en-US" sz="2400"/>
              <a:t>Field notes </a:t>
            </a:r>
            <a:endParaRPr/>
          </a:p>
          <a:p>
            <a:pPr marL="228600" lvl="0" indent="-228600" algn="l" rtl="0">
              <a:lnSpc>
                <a:spcPct val="90000"/>
              </a:lnSpc>
              <a:spcBef>
                <a:spcPts val="1000"/>
              </a:spcBef>
              <a:spcAft>
                <a:spcPts val="0"/>
              </a:spcAft>
              <a:buClr>
                <a:schemeClr val="dk1"/>
              </a:buClr>
              <a:buSzPts val="2400"/>
              <a:buChar char="•"/>
            </a:pPr>
            <a:r>
              <a:rPr lang="en-US" sz="2400"/>
              <a:t>Inventories</a:t>
            </a:r>
            <a:endParaRPr sz="2600"/>
          </a:p>
        </p:txBody>
      </p:sp>
      <p:sp>
        <p:nvSpPr>
          <p:cNvPr id="250" name="Google Shape;250;p12"/>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1" name="Google Shape;251;p12"/>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52" name="Google Shape;252;p12"/>
          <p:cNvGrpSpPr/>
          <p:nvPr/>
        </p:nvGrpSpPr>
        <p:grpSpPr>
          <a:xfrm>
            <a:off x="10049862" y="2619419"/>
            <a:ext cx="1186236" cy="3594030"/>
            <a:chOff x="10049862" y="2619419"/>
            <a:chExt cx="1186236" cy="3594030"/>
          </a:xfrm>
        </p:grpSpPr>
        <p:pic>
          <p:nvPicPr>
            <p:cNvPr id="253" name="Google Shape;253;p12"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54" name="Google Shape;254;p12"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255" name="Google Shape;255;p12"/>
          <p:cNvSpPr txBox="1"/>
          <p:nvPr/>
        </p:nvSpPr>
        <p:spPr>
          <a:xfrm>
            <a:off x="1457325" y="5336375"/>
            <a:ext cx="13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hardware </a:t>
            </a:r>
            <a:endParaRPr>
              <a:latin typeface="Calibri"/>
              <a:ea typeface="Calibri"/>
              <a:cs typeface="Calibri"/>
              <a:sym typeface="Calibri"/>
            </a:endParaRPr>
          </a:p>
        </p:txBody>
      </p:sp>
      <p:sp>
        <p:nvSpPr>
          <p:cNvPr id="256" name="Google Shape;256;p12"/>
          <p:cNvSpPr txBox="1"/>
          <p:nvPr/>
        </p:nvSpPr>
        <p:spPr>
          <a:xfrm>
            <a:off x="2681300" y="5336375"/>
            <a:ext cx="130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 record of consumables </a:t>
            </a:r>
            <a:endParaRPr>
              <a:latin typeface="Calibri"/>
              <a:ea typeface="Calibri"/>
              <a:cs typeface="Calibri"/>
              <a:sym typeface="Calibri"/>
            </a:endParaRPr>
          </a:p>
        </p:txBody>
      </p:sp>
      <p:sp>
        <p:nvSpPr>
          <p:cNvPr id="257" name="Google Shape;257;p12"/>
          <p:cNvSpPr txBox="1"/>
          <p:nvPr/>
        </p:nvSpPr>
        <p:spPr>
          <a:xfrm>
            <a:off x="4183875" y="5388800"/>
            <a:ext cx="130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Chemical Inventory</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When it’s almost Data- </a:t>
            </a:r>
            <a:br>
              <a:rPr lang="en-US">
                <a:solidFill>
                  <a:srgbClr val="FFFFFF"/>
                </a:solidFill>
              </a:rPr>
            </a:br>
            <a:r>
              <a:rPr lang="en-US">
                <a:solidFill>
                  <a:srgbClr val="FFFFFF"/>
                </a:solidFill>
              </a:rPr>
              <a:t>OA Lab Concepts</a:t>
            </a:r>
            <a:endParaRPr/>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68" name="Google Shape;268;p13"/>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Models – coming up with models </a:t>
            </a:r>
            <a:endParaRPr/>
          </a:p>
        </p:txBody>
      </p:sp>
      <p:sp>
        <p:nvSpPr>
          <p:cNvPr id="269" name="Google Shape;269;p13"/>
          <p:cNvSpPr/>
          <p:nvPr/>
        </p:nvSpPr>
        <p:spPr>
          <a:xfrm>
            <a:off x="-3682746" y="3324280"/>
            <a:ext cx="3452100" cy="596100"/>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Pilot Study Data ?</a:t>
            </a:r>
            <a:endParaRPr/>
          </a:p>
        </p:txBody>
      </p:sp>
      <p:sp>
        <p:nvSpPr>
          <p:cNvPr id="270" name="Google Shape;270;p13"/>
          <p:cNvSpPr/>
          <p:nvPr/>
        </p:nvSpPr>
        <p:spPr>
          <a:xfrm>
            <a:off x="3529587" y="2641585"/>
            <a:ext cx="1341118" cy="271029"/>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Aspirational</a:t>
            </a:r>
            <a:endParaRPr/>
          </a:p>
        </p:txBody>
      </p:sp>
      <p:grpSp>
        <p:nvGrpSpPr>
          <p:cNvPr id="271" name="Google Shape;271;p13"/>
          <p:cNvGrpSpPr/>
          <p:nvPr/>
        </p:nvGrpSpPr>
        <p:grpSpPr>
          <a:xfrm>
            <a:off x="463895" y="2513106"/>
            <a:ext cx="11264100" cy="3918000"/>
            <a:chOff x="463895" y="2513106"/>
            <a:chExt cx="11264100" cy="3918000"/>
          </a:xfrm>
        </p:grpSpPr>
        <p:sp>
          <p:nvSpPr>
            <p:cNvPr id="272" name="Google Shape;272;p13"/>
            <p:cNvSpPr/>
            <p:nvPr/>
          </p:nvSpPr>
          <p:spPr>
            <a:xfrm>
              <a:off x="463895" y="2513106"/>
              <a:ext cx="11264100" cy="3918000"/>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603504" y="437033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Received Data(with gaps on gaps) from other labs*</a:t>
              </a:r>
              <a:endParaRPr/>
            </a:p>
          </p:txBody>
        </p:sp>
        <p:sp>
          <p:nvSpPr>
            <p:cNvPr id="274" name="Google Shape;274;p13"/>
            <p:cNvSpPr/>
            <p:nvPr/>
          </p:nvSpPr>
          <p:spPr>
            <a:xfrm>
              <a:off x="3529586" y="4830889"/>
              <a:ext cx="3108957" cy="596068"/>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Should we treat this differently than received data</a:t>
              </a:r>
              <a:endParaRPr/>
            </a:p>
          </p:txBody>
        </p:sp>
      </p:grpSp>
      <p:sp>
        <p:nvSpPr>
          <p:cNvPr id="275" name="Google Shape;275;p13"/>
          <p:cNvSpPr/>
          <p:nvPr/>
        </p:nvSpPr>
        <p:spPr>
          <a:xfrm>
            <a:off x="7620750" y="2728211"/>
            <a:ext cx="3815100" cy="10974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Calendar of Events </a:t>
            </a:r>
            <a:r>
              <a:rPr lang="en-US" sz="1800">
                <a:solidFill>
                  <a:srgbClr val="0000FF"/>
                </a:solidFill>
                <a:latin typeface="Calibri"/>
                <a:ea typeface="Calibri"/>
                <a:cs typeface="Calibri"/>
                <a:sym typeface="Calibri"/>
              </a:rPr>
              <a:t>- include in a meeting to standardize event code minimum - feeding- cleaning - breakdowns</a:t>
            </a:r>
            <a:endParaRPr>
              <a:solidFill>
                <a:srgbClr val="0000FF"/>
              </a:solidFill>
            </a:endParaRPr>
          </a:p>
        </p:txBody>
      </p:sp>
      <p:sp>
        <p:nvSpPr>
          <p:cNvPr id="276" name="Google Shape;276;p13"/>
          <p:cNvSpPr/>
          <p:nvPr/>
        </p:nvSpPr>
        <p:spPr>
          <a:xfrm>
            <a:off x="7620750" y="4830863"/>
            <a:ext cx="3815100" cy="5961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lt1"/>
                </a:solidFill>
                <a:latin typeface="Calibri"/>
                <a:ea typeface="Calibri"/>
                <a:cs typeface="Calibri"/>
                <a:sym typeface="Calibri"/>
              </a:rPr>
              <a:t>Event Log </a:t>
            </a:r>
            <a:endParaRPr sz="1800">
              <a:solidFill>
                <a:schemeClr val="lt1"/>
              </a:solidFill>
              <a:latin typeface="Calibri"/>
              <a:ea typeface="Calibri"/>
              <a:cs typeface="Calibri"/>
              <a:sym typeface="Calibri"/>
            </a:endParaRPr>
          </a:p>
        </p:txBody>
      </p:sp>
      <p:sp>
        <p:nvSpPr>
          <p:cNvPr id="277" name="Google Shape;277;p13"/>
          <p:cNvSpPr/>
          <p:nvPr/>
        </p:nvSpPr>
        <p:spPr>
          <a:xfrm>
            <a:off x="560625" y="5426975"/>
            <a:ext cx="4014900" cy="9318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an </a:t>
            </a:r>
            <a:r>
              <a:rPr lang="en-US" sz="1800" b="1">
                <a:solidFill>
                  <a:srgbClr val="434343"/>
                </a:solidFill>
                <a:latin typeface="Calibri"/>
                <a:ea typeface="Calibri"/>
                <a:cs typeface="Calibri"/>
                <a:sym typeface="Calibri"/>
              </a:rPr>
              <a:t>index </a:t>
            </a:r>
            <a:r>
              <a:rPr lang="en-US" sz="1800">
                <a:solidFill>
                  <a:schemeClr val="lt1"/>
                </a:solidFill>
                <a:latin typeface="Calibri"/>
                <a:ea typeface="Calibri"/>
                <a:cs typeface="Calibri"/>
                <a:sym typeface="Calibri"/>
              </a:rPr>
              <a:t>of raw data files (the file that is this table, that is this list*) with locations</a:t>
            </a:r>
            <a:endParaRPr/>
          </a:p>
        </p:txBody>
      </p:sp>
      <p:sp>
        <p:nvSpPr>
          <p:cNvPr id="278" name="Google Shape;278;p13"/>
          <p:cNvSpPr txBox="1"/>
          <p:nvPr/>
        </p:nvSpPr>
        <p:spPr>
          <a:xfrm>
            <a:off x="1832350" y="6075750"/>
            <a:ext cx="2411100" cy="8313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 living document that is added to as you populate the google drive</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4" name="Google Shape;284;p14"/>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Received Data</a:t>
            </a:r>
            <a:endParaRPr dirty="0"/>
          </a:p>
        </p:txBody>
      </p:sp>
      <p:sp>
        <p:nvSpPr>
          <p:cNvPr id="285" name="Google Shape;285;p14"/>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4"/>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70000"/>
              </a:lnSpc>
              <a:spcBef>
                <a:spcPts val="0"/>
              </a:spcBef>
              <a:spcAft>
                <a:spcPts val="0"/>
              </a:spcAft>
              <a:buClr>
                <a:schemeClr val="dk1"/>
              </a:buClr>
              <a:buSzPts val="1679"/>
              <a:buChar char="•"/>
            </a:pPr>
            <a:r>
              <a:rPr lang="en-US" sz="1679"/>
              <a:t>Data obtained from somewhere/someone else. Either colleague or from a national repository. Data provider must agree on how data will be used and published. </a:t>
            </a:r>
            <a:endParaRPr/>
          </a:p>
          <a:p>
            <a:pPr marL="228600" lvl="0" indent="-228600" algn="l" rtl="0">
              <a:lnSpc>
                <a:spcPct val="70000"/>
              </a:lnSpc>
              <a:spcBef>
                <a:spcPts val="1000"/>
              </a:spcBef>
              <a:spcAft>
                <a:spcPts val="0"/>
              </a:spcAft>
              <a:buClr>
                <a:schemeClr val="dk1"/>
              </a:buClr>
              <a:buSzPts val="1679"/>
              <a:buChar char="•"/>
            </a:pPr>
            <a:r>
              <a:rPr lang="en-US" sz="1679"/>
              <a:t>Follow all the lab policy guidelines including full publication of the raw data, </a:t>
            </a:r>
            <a:endParaRPr/>
          </a:p>
          <a:p>
            <a:pPr marL="228600" lvl="0" indent="-228600" algn="l" rtl="0">
              <a:lnSpc>
                <a:spcPct val="70000"/>
              </a:lnSpc>
              <a:spcBef>
                <a:spcPts val="1000"/>
              </a:spcBef>
              <a:spcAft>
                <a:spcPts val="0"/>
              </a:spcAft>
              <a:buClr>
                <a:schemeClr val="dk1"/>
              </a:buClr>
              <a:buSzPts val="1679"/>
              <a:buChar char="•"/>
            </a:pPr>
            <a:r>
              <a:rPr lang="en-US" sz="1679"/>
              <a:t>1. Data must be properly cited and acknowledged including acknowledging grant funding numbers if applicable. </a:t>
            </a:r>
            <a:endParaRPr/>
          </a:p>
          <a:p>
            <a:pPr marL="228600" lvl="0" indent="-228600" algn="l" rtl="0">
              <a:lnSpc>
                <a:spcPct val="70000"/>
              </a:lnSpc>
              <a:spcBef>
                <a:spcPts val="1000"/>
              </a:spcBef>
              <a:spcAft>
                <a:spcPts val="0"/>
              </a:spcAft>
              <a:buClr>
                <a:schemeClr val="dk1"/>
              </a:buClr>
              <a:buSzPts val="1679"/>
              <a:buChar char="•"/>
            </a:pPr>
            <a:r>
              <a:rPr lang="en-US" sz="1679"/>
              <a:t>2. Data must conform to any data standards or policies set out by the original data user (e.g., any policies by the US-NPN for use of their data must be followed). </a:t>
            </a:r>
            <a:endParaRPr/>
          </a:p>
          <a:p>
            <a:pPr marL="228600" lvl="0" indent="-228600" algn="l" rtl="0">
              <a:lnSpc>
                <a:spcPct val="70000"/>
              </a:lnSpc>
              <a:spcBef>
                <a:spcPts val="1000"/>
              </a:spcBef>
              <a:spcAft>
                <a:spcPts val="0"/>
              </a:spcAft>
              <a:buClr>
                <a:schemeClr val="dk1"/>
              </a:buClr>
              <a:buSzPts val="1679"/>
              <a:buChar char="•"/>
            </a:pPr>
            <a:r>
              <a:rPr lang="en-US" sz="1679"/>
              <a:t>3. Once any such data enters the lab it must follow the organization and internal storage guidelines. </a:t>
            </a:r>
            <a:endParaRPr/>
          </a:p>
          <a:p>
            <a:pPr marL="228600" lvl="0" indent="-228600" algn="l" rtl="0">
              <a:lnSpc>
                <a:spcPct val="70000"/>
              </a:lnSpc>
              <a:spcBef>
                <a:spcPts val="1000"/>
              </a:spcBef>
              <a:spcAft>
                <a:spcPts val="0"/>
              </a:spcAft>
              <a:buClr>
                <a:schemeClr val="dk1"/>
              </a:buClr>
              <a:buSzPts val="1679"/>
              <a:buChar char="•"/>
            </a:pPr>
            <a:r>
              <a:rPr lang="en-US" sz="1679"/>
              <a:t>4. Derived data from the received data must follow all policies.</a:t>
            </a:r>
            <a:endParaRPr/>
          </a:p>
          <a:p>
            <a:pPr marL="228600" lvl="0" indent="-228600" algn="l" rtl="0">
              <a:lnSpc>
                <a:spcPct val="70000"/>
              </a:lnSpc>
              <a:spcBef>
                <a:spcPts val="1000"/>
              </a:spcBef>
              <a:spcAft>
                <a:spcPts val="0"/>
              </a:spcAft>
              <a:buClr>
                <a:schemeClr val="dk1"/>
              </a:buClr>
              <a:buSzPts val="1679"/>
              <a:buChar char="•"/>
            </a:pPr>
            <a:r>
              <a:rPr lang="en-US" sz="1679"/>
              <a:t>5. ‘Co-authorship different topic</a:t>
            </a:r>
            <a:endParaRPr sz="1820"/>
          </a:p>
        </p:txBody>
      </p:sp>
      <p:sp>
        <p:nvSpPr>
          <p:cNvPr id="287" name="Google Shape;287;p14"/>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8" name="Google Shape;288;p14"/>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89" name="Google Shape;289;p14"/>
          <p:cNvGrpSpPr/>
          <p:nvPr/>
        </p:nvGrpSpPr>
        <p:grpSpPr>
          <a:xfrm>
            <a:off x="10049862" y="2619419"/>
            <a:ext cx="1186236" cy="3594030"/>
            <a:chOff x="10049862" y="2619419"/>
            <a:chExt cx="1186236" cy="3594030"/>
          </a:xfrm>
        </p:grpSpPr>
        <p:pic>
          <p:nvPicPr>
            <p:cNvPr id="290" name="Google Shape;290;p14"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91" name="Google Shape;291;p14"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292" name="Google Shape;292;p14"/>
          <p:cNvSpPr txBox="1"/>
          <p:nvPr/>
        </p:nvSpPr>
        <p:spPr>
          <a:xfrm>
            <a:off x="5893575" y="5764975"/>
            <a:ext cx="2411100" cy="10467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we could be kind to our future selves and in our document give a list of typcial OA lab sources</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96"/>
        <p:cNvGrpSpPr/>
        <p:nvPr/>
      </p:nvGrpSpPr>
      <p:grpSpPr>
        <a:xfrm>
          <a:off x="0" y="0"/>
          <a:ext cx="0" cy="0"/>
          <a:chOff x="0" y="0"/>
          <a:chExt cx="0" cy="0"/>
        </a:xfrm>
      </p:grpSpPr>
      <p:sp>
        <p:nvSpPr>
          <p:cNvPr id="297" name="Google Shape;297;p15"/>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15"/>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OA Lab- how will we treat received Data</a:t>
            </a:r>
            <a:endParaRPr/>
          </a:p>
        </p:txBody>
      </p:sp>
      <p:sp>
        <p:nvSpPr>
          <p:cNvPr id="299" name="Google Shape;299;p15"/>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0" name="Google Shape;300;p15"/>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p15"/>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2" name="Google Shape;302;p15"/>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303" name="Google Shape;303;p15"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304" name="Google Shape;304;p15"/>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Citation – of course</a:t>
            </a:r>
            <a:endParaRPr/>
          </a:p>
        </p:txBody>
      </p:sp>
      <p:sp>
        <p:nvSpPr>
          <p:cNvPr id="305" name="Google Shape;305;p15"/>
          <p:cNvSpPr/>
          <p:nvPr/>
        </p:nvSpPr>
        <p:spPr>
          <a:xfrm>
            <a:off x="603504" y="3473434"/>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What NOAA about agreement do we need?</a:t>
            </a:r>
            <a:endParaRPr/>
          </a:p>
        </p:txBody>
      </p:sp>
      <p:sp>
        <p:nvSpPr>
          <p:cNvPr id="306" name="Google Shape;306;p15"/>
          <p:cNvSpPr/>
          <p:nvPr/>
        </p:nvSpPr>
        <p:spPr>
          <a:xfrm>
            <a:off x="603504" y="4212802"/>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Use own document to ask question about incoming data</a:t>
            </a:r>
            <a:endParaRPr/>
          </a:p>
        </p:txBody>
      </p:sp>
      <p:sp>
        <p:nvSpPr>
          <p:cNvPr id="307" name="Google Shape;307;p15"/>
          <p:cNvSpPr/>
          <p:nvPr/>
        </p:nvSpPr>
        <p:spPr>
          <a:xfrm>
            <a:off x="4200146"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Time frames </a:t>
            </a:r>
            <a:endParaRPr/>
          </a:p>
        </p:txBody>
      </p:sp>
      <p:sp>
        <p:nvSpPr>
          <p:cNvPr id="308" name="Google Shape;308;p15"/>
          <p:cNvSpPr/>
          <p:nvPr/>
        </p:nvSpPr>
        <p:spPr>
          <a:xfrm>
            <a:off x="7796788" y="268205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Different species</a:t>
            </a:r>
            <a:endParaRPr/>
          </a:p>
        </p:txBody>
      </p:sp>
      <p:sp>
        <p:nvSpPr>
          <p:cNvPr id="309" name="Google Shape;309;p15"/>
          <p:cNvSpPr/>
          <p:nvPr/>
        </p:nvSpPr>
        <p:spPr>
          <a:xfrm>
            <a:off x="7796788" y="3427287"/>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Different instruments</a:t>
            </a:r>
            <a:endParaRPr/>
          </a:p>
        </p:txBody>
      </p:sp>
      <p:sp>
        <p:nvSpPr>
          <p:cNvPr id="310" name="Google Shape;310;p15"/>
          <p:cNvSpPr txBox="1"/>
          <p:nvPr/>
        </p:nvSpPr>
        <p:spPr>
          <a:xfrm>
            <a:off x="653650" y="4808875"/>
            <a:ext cx="3589800" cy="25551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be kind to our future selves - crab pot straw man template * at least 4 questions that have to be answered (live in data management document) so fishermen get GPS units - know what we are looking for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be able to have discrete packets per collection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means correspondence becomes data- have a file storage production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11" name="Google Shape;311;p15"/>
          <p:cNvSpPr txBox="1"/>
          <p:nvPr/>
        </p:nvSpPr>
        <p:spPr>
          <a:xfrm>
            <a:off x="4055550" y="2615600"/>
            <a:ext cx="20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remember to ask about</a:t>
            </a:r>
            <a:endParaRPr>
              <a:latin typeface="Calibri"/>
              <a:ea typeface="Calibri"/>
              <a:cs typeface="Calibri"/>
              <a:sym typeface="Calibri"/>
            </a:endParaRPr>
          </a:p>
        </p:txBody>
      </p:sp>
      <p:sp>
        <p:nvSpPr>
          <p:cNvPr id="312" name="Google Shape;312;p15"/>
          <p:cNvSpPr txBox="1"/>
          <p:nvPr/>
        </p:nvSpPr>
        <p:spPr>
          <a:xfrm>
            <a:off x="7652200" y="3324275"/>
            <a:ext cx="20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remember to ask about</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
        <p:cNvGrpSpPr/>
        <p:nvPr/>
      </p:nvGrpSpPr>
      <p:grpSpPr>
        <a:xfrm>
          <a:off x="0" y="0"/>
          <a:ext cx="0" cy="0"/>
          <a:chOff x="0" y="0"/>
          <a:chExt cx="0" cy="0"/>
        </a:xfrm>
      </p:grpSpPr>
      <p:sp>
        <p:nvSpPr>
          <p:cNvPr id="317" name="Google Shape;317;p16"/>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318" name="Google Shape;318;p16"/>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~2.5</a:t>
            </a:r>
            <a:endParaRPr/>
          </a:p>
        </p:txBody>
      </p:sp>
      <p:sp>
        <p:nvSpPr>
          <p:cNvPr id="319" name="Google Shape;319;p16"/>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 name="Google Shape;320;p16"/>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16"/>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6000"/>
              <a:buNone/>
            </a:pPr>
            <a:r>
              <a:rPr lang="en-US" sz="6000" b="1">
                <a:solidFill>
                  <a:srgbClr val="0070C0"/>
                </a:solidFill>
              </a:rPr>
              <a:t>Metadata</a:t>
            </a:r>
            <a:endParaRPr sz="2600" b="1">
              <a:solidFill>
                <a:srgbClr val="0070C0"/>
              </a:solidFill>
            </a:endParaRPr>
          </a:p>
        </p:txBody>
      </p:sp>
      <p:sp>
        <p:nvSpPr>
          <p:cNvPr id="322" name="Google Shape;322;p16"/>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23" name="Google Shape;323;p16" descr="Puzzle"/>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324" name="Google Shape;324;p16"/>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28"/>
        <p:cNvGrpSpPr/>
        <p:nvPr/>
      </p:nvGrpSpPr>
      <p:grpSpPr>
        <a:xfrm>
          <a:off x="0" y="0"/>
          <a:ext cx="0" cy="0"/>
          <a:chOff x="0" y="0"/>
          <a:chExt cx="0" cy="0"/>
        </a:xfrm>
      </p:grpSpPr>
      <p:sp>
        <p:nvSpPr>
          <p:cNvPr id="329" name="Google Shape;329;p17"/>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0" name="Google Shape;330;p17"/>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31" name="Google Shape;331;p17"/>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A Google notebook with tabs for the data and a metadata tab. </a:t>
            </a:r>
            <a:endParaRPr/>
          </a:p>
          <a:p>
            <a:pPr marL="685800" lvl="1" indent="-228600" algn="l" rtl="0">
              <a:lnSpc>
                <a:spcPct val="90000"/>
              </a:lnSpc>
              <a:spcBef>
                <a:spcPts val="500"/>
              </a:spcBef>
              <a:spcAft>
                <a:spcPts val="0"/>
              </a:spcAft>
              <a:buClr>
                <a:schemeClr val="dk1"/>
              </a:buClr>
              <a:buSzPts val="2000"/>
              <a:buChar char="•"/>
            </a:pPr>
            <a:r>
              <a:rPr lang="en-US" sz="2000"/>
              <a:t>Post final files to a data repository in a nonproprietary form</a:t>
            </a:r>
            <a:endParaRPr/>
          </a:p>
          <a:p>
            <a:pPr marL="228600" lvl="0" indent="-228600" algn="l" rtl="0">
              <a:lnSpc>
                <a:spcPct val="90000"/>
              </a:lnSpc>
              <a:spcBef>
                <a:spcPts val="1000"/>
              </a:spcBef>
              <a:spcAft>
                <a:spcPts val="0"/>
              </a:spcAft>
              <a:buClr>
                <a:schemeClr val="dk1"/>
              </a:buClr>
              <a:buSzPts val="2400"/>
              <a:buChar char="•"/>
            </a:pPr>
            <a:r>
              <a:rPr lang="en-US" sz="2400"/>
              <a:t>Data should be kept in tabular form with accompanying metadata from the day you collect it.</a:t>
            </a:r>
            <a:endParaRPr/>
          </a:p>
        </p:txBody>
      </p:sp>
      <p:sp>
        <p:nvSpPr>
          <p:cNvPr id="333" name="Google Shape;333;p17"/>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4" name="Google Shape;334;p17"/>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35" name="Google Shape;335;p17"/>
          <p:cNvGrpSpPr/>
          <p:nvPr/>
        </p:nvGrpSpPr>
        <p:grpSpPr>
          <a:xfrm>
            <a:off x="10049862" y="2619419"/>
            <a:ext cx="1186236" cy="3594030"/>
            <a:chOff x="10049862" y="2619419"/>
            <a:chExt cx="1186236" cy="3594030"/>
          </a:xfrm>
        </p:grpSpPr>
        <p:pic>
          <p:nvPicPr>
            <p:cNvPr id="336" name="Google Shape;336;p17"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37" name="Google Shape;337;p17"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Keep data in the ‘long’ form and keep items in as many separated columns as needed </a:t>
            </a:r>
            <a:endParaRPr/>
          </a:p>
          <a:p>
            <a:pPr marL="685800" lvl="1" indent="-228600" algn="l" rtl="0">
              <a:lnSpc>
                <a:spcPct val="90000"/>
              </a:lnSpc>
              <a:spcBef>
                <a:spcPts val="500"/>
              </a:spcBef>
              <a:spcAft>
                <a:spcPts val="0"/>
              </a:spcAft>
              <a:buClr>
                <a:schemeClr val="dk1"/>
              </a:buClr>
              <a:buSzPts val="2000"/>
              <a:buChar char="•"/>
            </a:pPr>
            <a:r>
              <a:rPr lang="en-US" sz="2000"/>
              <a:t>when in doubt use more columns. </a:t>
            </a:r>
            <a:endParaRPr/>
          </a:p>
          <a:p>
            <a:pPr marL="228600" lvl="0" indent="-228600" algn="l" rtl="0">
              <a:lnSpc>
                <a:spcPct val="90000"/>
              </a:lnSpc>
              <a:spcBef>
                <a:spcPts val="1000"/>
              </a:spcBef>
              <a:spcAft>
                <a:spcPts val="0"/>
              </a:spcAft>
              <a:buClr>
                <a:schemeClr val="dk1"/>
              </a:buClr>
              <a:buSzPts val="2400"/>
              <a:buChar char="•"/>
            </a:pPr>
            <a:r>
              <a:rPr lang="en-US" sz="2400"/>
              <a:t>Use more rows even if it means duplicating information in some columns. Example, listing plant species counted in a plot with following columns: date, site, observer, plot, genus, species, variety etc. </a:t>
            </a:r>
            <a:endParaRPr/>
          </a:p>
          <a:p>
            <a:pPr marL="685800" lvl="1" indent="-228600" algn="l" rtl="0">
              <a:lnSpc>
                <a:spcPct val="90000"/>
              </a:lnSpc>
              <a:spcBef>
                <a:spcPts val="500"/>
              </a:spcBef>
              <a:spcAft>
                <a:spcPts val="0"/>
              </a:spcAft>
              <a:buClr>
                <a:schemeClr val="dk1"/>
              </a:buClr>
              <a:buSzPts val="2000"/>
              <a:buChar char="•"/>
            </a:pPr>
            <a:r>
              <a:rPr lang="en-US" sz="2000"/>
              <a:t>Under this format you would repetitively enter rows of date, site, observer, plot for each species.</a:t>
            </a:r>
            <a:endParaRPr sz="220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351" name="Google Shape;351;p18"/>
          <p:cNvSpPr txBox="1"/>
          <p:nvPr/>
        </p:nvSpPr>
        <p:spPr>
          <a:xfrm>
            <a:off x="5507825" y="5968600"/>
            <a:ext cx="3879000" cy="1693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Okay we’ll depart from this guidance a bit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Entering data is the most important thing to get correct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paper and electronic need to look alike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electronic</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55"/>
        <p:cNvGrpSpPr/>
        <p:nvPr/>
      </p:nvGrpSpPr>
      <p:grpSpPr>
        <a:xfrm>
          <a:off x="0" y="0"/>
          <a:ext cx="0" cy="0"/>
          <a:chOff x="0" y="0"/>
          <a:chExt cx="0" cy="0"/>
        </a:xfrm>
      </p:grpSpPr>
      <p:sp>
        <p:nvSpPr>
          <p:cNvPr id="356" name="Google Shape;356;p19"/>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7" name="Google Shape;357;p19"/>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58" name="Google Shape;358;p19"/>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9"/>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In general use lowercase letters when possible and allowed and avoid spaces and special characters (accents, exclamation points).</a:t>
            </a:r>
            <a:endParaRPr/>
          </a:p>
          <a:p>
            <a:pPr marL="228600" lvl="0" indent="-228600" algn="l" rtl="0">
              <a:lnSpc>
                <a:spcPct val="90000"/>
              </a:lnSpc>
              <a:spcBef>
                <a:spcPts val="1000"/>
              </a:spcBef>
              <a:spcAft>
                <a:spcPts val="0"/>
              </a:spcAft>
              <a:buClr>
                <a:srgbClr val="FF0000"/>
              </a:buClr>
              <a:buSzPts val="2400"/>
              <a:buChar char="•"/>
            </a:pPr>
            <a:r>
              <a:rPr lang="en-US" sz="2400">
                <a:solidFill>
                  <a:srgbClr val="FF0000"/>
                </a:solidFill>
              </a:rPr>
              <a:t>Dates should be day-month-year (not month-day-year). To avoid confusion try to use a two-digit day, three-letter month, and four-digit year (e.g., 04-Jul-1786).</a:t>
            </a:r>
            <a:endParaRPr sz="2600">
              <a:solidFill>
                <a:srgbClr val="FF0000"/>
              </a:solidFill>
            </a:endParaRPr>
          </a:p>
        </p:txBody>
      </p:sp>
      <p:sp>
        <p:nvSpPr>
          <p:cNvPr id="360" name="Google Shape;360;p19"/>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1" name="Google Shape;361;p19"/>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62" name="Google Shape;362;p19"/>
          <p:cNvGrpSpPr/>
          <p:nvPr/>
        </p:nvGrpSpPr>
        <p:grpSpPr>
          <a:xfrm>
            <a:off x="10049862" y="2619419"/>
            <a:ext cx="1186236" cy="3594030"/>
            <a:chOff x="10049862" y="2619419"/>
            <a:chExt cx="1186236" cy="3594030"/>
          </a:xfrm>
        </p:grpSpPr>
        <p:pic>
          <p:nvPicPr>
            <p:cNvPr id="363" name="Google Shape;363;p19"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64" name="Google Shape;364;p19"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pic>
        <p:nvPicPr>
          <p:cNvPr id="365" name="Google Shape;365;p19" descr="Crying face outline with solid fill"/>
          <p:cNvPicPr preferRelativeResize="0"/>
          <p:nvPr/>
        </p:nvPicPr>
        <p:blipFill rotWithShape="1">
          <a:blip r:embed="rId5">
            <a:alphaModFix/>
          </a:blip>
          <a:srcRect/>
          <a:stretch/>
        </p:blipFill>
        <p:spPr>
          <a:xfrm>
            <a:off x="5150191" y="5006850"/>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69"/>
        <p:cNvGrpSpPr/>
        <p:nvPr/>
      </p:nvGrpSpPr>
      <p:grpSpPr>
        <a:xfrm>
          <a:off x="0" y="0"/>
          <a:ext cx="0" cy="0"/>
          <a:chOff x="0" y="0"/>
          <a:chExt cx="0" cy="0"/>
        </a:xfrm>
      </p:grpSpPr>
      <p:sp>
        <p:nvSpPr>
          <p:cNvPr id="370" name="Google Shape;370;p21"/>
          <p:cNvSpPr/>
          <p:nvPr/>
        </p:nvSpPr>
        <p:spPr>
          <a:xfrm>
            <a:off x="462058" y="450221"/>
            <a:ext cx="8994357" cy="43434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1" name="Google Shape;371;p21"/>
          <p:cNvSpPr txBox="1">
            <a:spLocks noGrp="1"/>
          </p:cNvSpPr>
          <p:nvPr>
            <p:ph type="title"/>
          </p:nvPr>
        </p:nvSpPr>
        <p:spPr>
          <a:xfrm>
            <a:off x="1100669" y="1031353"/>
            <a:ext cx="7736255" cy="318113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000"/>
              <a:buFont typeface="Calibri"/>
              <a:buNone/>
            </a:pPr>
            <a:r>
              <a:rPr lang="en-US" sz="1000">
                <a:solidFill>
                  <a:srgbClr val="FFFFFF"/>
                </a:solidFill>
              </a:rPr>
              <a:t>&lt;?xml version="1.0"?&gt;</a:t>
            </a:r>
            <a:br>
              <a:rPr lang="en-US" sz="1000">
                <a:solidFill>
                  <a:srgbClr val="FFFFFF"/>
                </a:solidFill>
              </a:rPr>
            </a:br>
            <a:r>
              <a:rPr lang="en-US" sz="1000">
                <a:solidFill>
                  <a:srgbClr val="FFFFFF"/>
                </a:solidFill>
              </a:rPr>
              <a:t>&lt;eml:eml</a:t>
            </a:r>
            <a:br>
              <a:rPr lang="en-US" sz="1000">
                <a:solidFill>
                  <a:srgbClr val="FFFFFF"/>
                </a:solidFill>
              </a:rPr>
            </a:br>
            <a:r>
              <a:rPr lang="en-US" sz="1000">
                <a:solidFill>
                  <a:srgbClr val="FFFFFF"/>
                </a:solidFill>
              </a:rPr>
              <a:t>    packageId="doi:10.xxxx/eml.1.1" system="https://doi.org"</a:t>
            </a:r>
            <a:br>
              <a:rPr lang="en-US" sz="1000">
                <a:solidFill>
                  <a:srgbClr val="FFFFFF"/>
                </a:solidFill>
              </a:rPr>
            </a:br>
            <a:r>
              <a:rPr lang="en-US" sz="1000">
                <a:solidFill>
                  <a:srgbClr val="FFFFFF"/>
                </a:solidFill>
              </a:rPr>
              <a:t>    xmlns:eml="https://eml.ecoinformatics.org/eml-2.2.0"</a:t>
            </a:r>
            <a:br>
              <a:rPr lang="en-US" sz="1000">
                <a:solidFill>
                  <a:srgbClr val="FFFFFF"/>
                </a:solidFill>
              </a:rPr>
            </a:br>
            <a:r>
              <a:rPr lang="en-US" sz="1000">
                <a:solidFill>
                  <a:srgbClr val="FFFFFF"/>
                </a:solidFill>
              </a:rPr>
              <a:t>    xmlns:xsi="http://www.w3.org/2001/XMLSchema-instance"</a:t>
            </a:r>
            <a:br>
              <a:rPr lang="en-US" sz="1000">
                <a:solidFill>
                  <a:srgbClr val="FFFFFF"/>
                </a:solidFill>
              </a:rPr>
            </a:br>
            <a:r>
              <a:rPr lang="en-US" sz="1000">
                <a:solidFill>
                  <a:srgbClr val="FFFFFF"/>
                </a:solidFill>
              </a:rPr>
              <a:t>    xmlns:stmml="http://www.xml-cml.org/schema/stmml-1.1"</a:t>
            </a:r>
            <a:br>
              <a:rPr lang="en-US" sz="1000">
                <a:solidFill>
                  <a:srgbClr val="FFFFFF"/>
                </a:solidFill>
              </a:rPr>
            </a:br>
            <a:r>
              <a:rPr lang="en-US" sz="1000">
                <a:solidFill>
                  <a:srgbClr val="FFFFFF"/>
                </a:solidFill>
              </a:rPr>
              <a:t>    xsi:schemaLocation="https://eml.ecoinformatics.org/eml-2.2.0 xsd/eml.xsd"&gt;</a:t>
            </a:r>
            <a:br>
              <a:rPr lang="en-US" sz="1000">
                <a:solidFill>
                  <a:srgbClr val="FFFFFF"/>
                </a:solidFill>
              </a:rPr>
            </a:br>
            <a:r>
              <a:rPr lang="en-US" sz="1000">
                <a:solidFill>
                  <a:srgbClr val="FFFFFF"/>
                </a:solidFill>
              </a:rPr>
              <a:t>    </a:t>
            </a:r>
            <a:br>
              <a:rPr lang="en-US" sz="1000">
                <a:solidFill>
                  <a:srgbClr val="FFFFFF"/>
                </a:solidFill>
              </a:rPr>
            </a:br>
            <a:r>
              <a:rPr lang="en-US" sz="1000">
                <a:solidFill>
                  <a:srgbClr val="FFFFFF"/>
                </a:solidFill>
              </a:rPr>
              <a:t>    &lt;dataset&gt;</a:t>
            </a:r>
            <a:br>
              <a:rPr lang="en-US" sz="1000">
                <a:solidFill>
                  <a:srgbClr val="FFFFFF"/>
                </a:solidFill>
              </a:rPr>
            </a:br>
            <a:r>
              <a:rPr lang="en-US" sz="1000">
                <a:solidFill>
                  <a:srgbClr val="FFFFFF"/>
                </a:solidFill>
              </a:rPr>
              <a:t>        &lt;title&gt;Primary production of algal species from Southeast Alaska, 1990-2002&lt;/title&gt;</a:t>
            </a:r>
            <a:br>
              <a:rPr lang="en-US" sz="1000">
                <a:solidFill>
                  <a:srgbClr val="FFFFFF"/>
                </a:solidFill>
              </a:rPr>
            </a:br>
            <a:r>
              <a:rPr lang="en-US" sz="1000">
                <a:solidFill>
                  <a:srgbClr val="FFFFFF"/>
                </a:solidFill>
              </a:rPr>
              <a:t>        &lt;creator id="https://orcid.org/0000-0003-0077-4738"&gt;</a:t>
            </a:r>
            <a:br>
              <a:rPr lang="en-US" sz="1000">
                <a:solidFill>
                  <a:srgbClr val="FFFFFF"/>
                </a:solidFill>
              </a:rPr>
            </a:br>
            <a:r>
              <a:rPr lang="en-US" sz="1000">
                <a:solidFill>
                  <a:srgbClr val="FFFFFF"/>
                </a:solidFill>
              </a:rPr>
              <a:t>            &lt;individualName&gt;</a:t>
            </a:r>
            <a:br>
              <a:rPr lang="en-US" sz="1000">
                <a:solidFill>
                  <a:srgbClr val="FFFFFF"/>
                </a:solidFill>
              </a:rPr>
            </a:br>
            <a:r>
              <a:rPr lang="en-US" sz="1000">
                <a:solidFill>
                  <a:srgbClr val="FFFFFF"/>
                </a:solidFill>
              </a:rPr>
              <a:t>                &lt;givenName&gt;Matthew&lt;/givenName&gt;</a:t>
            </a:r>
            <a:br>
              <a:rPr lang="en-US" sz="1000">
                <a:solidFill>
                  <a:srgbClr val="FFFFFF"/>
                </a:solidFill>
              </a:rPr>
            </a:br>
            <a:r>
              <a:rPr lang="en-US" sz="1000">
                <a:solidFill>
                  <a:srgbClr val="FFFFFF"/>
                </a:solidFill>
              </a:rPr>
              <a:t>                &lt;givenName&gt;B.&lt;/givenName&gt;</a:t>
            </a:r>
            <a:br>
              <a:rPr lang="en-US" sz="1000">
                <a:solidFill>
                  <a:srgbClr val="FFFFFF"/>
                </a:solidFill>
              </a:rPr>
            </a:br>
            <a:r>
              <a:rPr lang="en-US" sz="1000">
                <a:solidFill>
                  <a:srgbClr val="FFFFFF"/>
                </a:solidFill>
              </a:rPr>
              <a:t>                &lt;surName&gt;Jones&lt;/surName&gt;</a:t>
            </a:r>
            <a:br>
              <a:rPr lang="en-US" sz="1000">
                <a:solidFill>
                  <a:srgbClr val="FFFFFF"/>
                </a:solidFill>
              </a:rPr>
            </a:br>
            <a:r>
              <a:rPr lang="en-US" sz="1000">
                <a:solidFill>
                  <a:srgbClr val="FFFFFF"/>
                </a:solidFill>
              </a:rPr>
              <a:t>            &lt;/individualName&gt;</a:t>
            </a:r>
            <a:br>
              <a:rPr lang="en-US" sz="1000">
                <a:solidFill>
                  <a:srgbClr val="FFFFFF"/>
                </a:solidFill>
              </a:rPr>
            </a:br>
            <a:r>
              <a:rPr lang="en-US" sz="1000">
                <a:solidFill>
                  <a:srgbClr val="FFFFFF"/>
                </a:solidFill>
              </a:rPr>
              <a:t>            &lt;electronicMailAddress&gt;jones@nceas.ucsb.edu&lt;/electronicMailAddress&gt;</a:t>
            </a:r>
            <a:br>
              <a:rPr lang="en-US" sz="1000">
                <a:solidFill>
                  <a:srgbClr val="FFFFFF"/>
                </a:solidFill>
              </a:rPr>
            </a:br>
            <a:r>
              <a:rPr lang="en-US" sz="1000">
                <a:solidFill>
                  <a:srgbClr val="FFFFFF"/>
                </a:solidFill>
              </a:rPr>
              <a:t>            &lt;userId directory="https://orcid.org"&gt;https://orcid.org/0000-0003-0077-4738&lt;/userId&gt;</a:t>
            </a:r>
            <a:br>
              <a:rPr lang="en-US" sz="1000">
                <a:solidFill>
                  <a:srgbClr val="FFFFFF"/>
                </a:solidFill>
              </a:rPr>
            </a:br>
            <a:r>
              <a:rPr lang="en-US" sz="1000">
                <a:solidFill>
                  <a:srgbClr val="FFFFFF"/>
                </a:solidFill>
              </a:rPr>
              <a:t>        &lt;/creator&gt;</a:t>
            </a:r>
            <a:br>
              <a:rPr lang="en-US" sz="1000">
                <a:solidFill>
                  <a:srgbClr val="FFFFFF"/>
                </a:solidFill>
              </a:rPr>
            </a:br>
            <a:r>
              <a:rPr lang="en-US" sz="1000">
                <a:solidFill>
                  <a:srgbClr val="FFFFFF"/>
                </a:solidFill>
              </a:rPr>
              <a:t>        &lt;keywordSet&gt;</a:t>
            </a:r>
            <a:br>
              <a:rPr lang="en-US" sz="1000">
                <a:solidFill>
                  <a:srgbClr val="FFFFFF"/>
                </a:solidFill>
              </a:rPr>
            </a:br>
            <a:r>
              <a:rPr lang="en-US" sz="1000">
                <a:solidFill>
                  <a:srgbClr val="FFFFFF"/>
                </a:solidFill>
              </a:rPr>
              <a:t>            &lt;keyword&gt;biomass&lt;/keyword&gt;</a:t>
            </a:r>
            <a:br>
              <a:rPr lang="en-US" sz="1000">
                <a:solidFill>
                  <a:srgbClr val="FFFFFF"/>
                </a:solidFill>
              </a:rPr>
            </a:br>
            <a:r>
              <a:rPr lang="en-US" sz="1000">
                <a:solidFill>
                  <a:srgbClr val="FFFFFF"/>
                </a:solidFill>
              </a:rPr>
              <a:t>            &lt;keyword&gt;productivity&lt;/keyword&gt;</a:t>
            </a:r>
            <a:br>
              <a:rPr lang="en-US" sz="1000">
                <a:solidFill>
                  <a:srgbClr val="FFFFFF"/>
                </a:solidFill>
              </a:rPr>
            </a:br>
            <a:endParaRPr sz="1000">
              <a:solidFill>
                <a:srgbClr val="FFFFFF"/>
              </a:solidFill>
            </a:endParaRPr>
          </a:p>
          <a:p>
            <a:pPr marL="0" lvl="0" indent="0" algn="l" rtl="0">
              <a:lnSpc>
                <a:spcPct val="90000"/>
              </a:lnSpc>
              <a:spcBef>
                <a:spcPts val="0"/>
              </a:spcBef>
              <a:spcAft>
                <a:spcPts val="0"/>
              </a:spcAft>
              <a:buClr>
                <a:srgbClr val="FFFFFF"/>
              </a:buClr>
              <a:buSzPts val="1000"/>
              <a:buFont typeface="Calibri"/>
              <a:buNone/>
            </a:pPr>
            <a:r>
              <a:rPr lang="en-US" sz="1000">
                <a:solidFill>
                  <a:srgbClr val="FFFFFF"/>
                </a:solidFill>
              </a:rPr>
              <a:t>        &lt;/keywordSet&gt;</a:t>
            </a:r>
            <a:br>
              <a:rPr lang="en-US" sz="1000">
                <a:solidFill>
                  <a:srgbClr val="FFFFFF"/>
                </a:solidFill>
              </a:rPr>
            </a:br>
            <a:r>
              <a:rPr lang="en-US" sz="1000">
                <a:solidFill>
                  <a:srgbClr val="FFFFFF"/>
                </a:solidFill>
              </a:rPr>
              <a:t>        &lt;contact&gt;</a:t>
            </a:r>
            <a:br>
              <a:rPr lang="en-US" sz="1000">
                <a:solidFill>
                  <a:srgbClr val="FFFFFF"/>
                </a:solidFill>
              </a:rPr>
            </a:br>
            <a:r>
              <a:rPr lang="en-US" sz="1000">
                <a:solidFill>
                  <a:srgbClr val="FFFFFF"/>
                </a:solidFill>
              </a:rPr>
              <a:t>            &lt;references&gt;https://orcid.org/0000-0003-0077-4738&lt;/references&gt;</a:t>
            </a:r>
            <a:br>
              <a:rPr lang="en-US" sz="1000">
                <a:solidFill>
                  <a:srgbClr val="FFFFFF"/>
                </a:solidFill>
              </a:rPr>
            </a:br>
            <a:r>
              <a:rPr lang="en-US" sz="1000">
                <a:solidFill>
                  <a:srgbClr val="FFFFFF"/>
                </a:solidFill>
              </a:rPr>
              <a:t>        &lt;/contact&gt;</a:t>
            </a:r>
            <a:br>
              <a:rPr lang="en-US" sz="1000">
                <a:solidFill>
                  <a:srgbClr val="FFFFFF"/>
                </a:solidFill>
              </a:rPr>
            </a:br>
            <a:r>
              <a:rPr lang="en-US" sz="1000">
                <a:solidFill>
                  <a:srgbClr val="FFFFFF"/>
                </a:solidFill>
              </a:rPr>
              <a:t>    &lt;/dataset&gt;</a:t>
            </a:r>
            <a:br>
              <a:rPr lang="en-US" sz="1000">
                <a:solidFill>
                  <a:srgbClr val="FFFFFF"/>
                </a:solidFill>
              </a:rPr>
            </a:br>
            <a:r>
              <a:rPr lang="en-US" sz="1000">
                <a:solidFill>
                  <a:srgbClr val="FFFFFF"/>
                </a:solidFill>
              </a:rPr>
              <a:t>&lt;/eml:eml&gt;</a:t>
            </a:r>
            <a:endParaRPr sz="1000">
              <a:solidFill>
                <a:srgbClr val="FFFFFF"/>
              </a:solidFill>
              <a:latin typeface="Calibri"/>
              <a:ea typeface="Calibri"/>
              <a:cs typeface="Calibri"/>
              <a:sym typeface="Calibri"/>
            </a:endParaRPr>
          </a:p>
        </p:txBody>
      </p:sp>
      <p:sp>
        <p:nvSpPr>
          <p:cNvPr id="372" name="Google Shape;372;p21"/>
          <p:cNvSpPr/>
          <p:nvPr/>
        </p:nvSpPr>
        <p:spPr>
          <a:xfrm>
            <a:off x="9619345" y="450221"/>
            <a:ext cx="2115455" cy="2102827"/>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3" name="Google Shape;373;p21"/>
          <p:cNvSpPr/>
          <p:nvPr/>
        </p:nvSpPr>
        <p:spPr>
          <a:xfrm>
            <a:off x="457199" y="4932939"/>
            <a:ext cx="11277601" cy="146614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4" name="Google Shape;374;p21"/>
          <p:cNvSpPr/>
          <p:nvPr/>
        </p:nvSpPr>
        <p:spPr>
          <a:xfrm>
            <a:off x="9619345" y="2728167"/>
            <a:ext cx="2115455" cy="206545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75" name="Google Shape;375;p21"/>
          <p:cNvGrpSpPr/>
          <p:nvPr/>
        </p:nvGrpSpPr>
        <p:grpSpPr>
          <a:xfrm>
            <a:off x="10083954" y="710923"/>
            <a:ext cx="1186236" cy="3594030"/>
            <a:chOff x="10049862" y="2619419"/>
            <a:chExt cx="1186236" cy="3594030"/>
          </a:xfrm>
        </p:grpSpPr>
        <p:pic>
          <p:nvPicPr>
            <p:cNvPr id="376" name="Google Shape;376;p21"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77" name="Google Shape;377;p21"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378" name="Google Shape;378;p21"/>
          <p:cNvSpPr txBox="1"/>
          <p:nvPr/>
        </p:nvSpPr>
        <p:spPr>
          <a:xfrm>
            <a:off x="621792" y="5138928"/>
            <a:ext cx="11113008"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dk1"/>
                </a:solidFill>
                <a:latin typeface="Calibri"/>
                <a:ea typeface="Calibri"/>
                <a:cs typeface="Calibri"/>
                <a:sym typeface="Calibri"/>
              </a:rPr>
              <a:t>Ecological Metadata Language (EML)</a:t>
            </a:r>
            <a:endParaRPr/>
          </a:p>
        </p:txBody>
      </p:sp>
      <p:sp>
        <p:nvSpPr>
          <p:cNvPr id="379" name="Google Shape;379;p21"/>
          <p:cNvSpPr/>
          <p:nvPr/>
        </p:nvSpPr>
        <p:spPr>
          <a:xfrm>
            <a:off x="6703630" y="710923"/>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Simple text editor</a:t>
            </a:r>
            <a:endParaRPr/>
          </a:p>
        </p:txBody>
      </p:sp>
      <p:sp>
        <p:nvSpPr>
          <p:cNvPr id="380" name="Google Shape;380;p21"/>
          <p:cNvSpPr/>
          <p:nvPr/>
        </p:nvSpPr>
        <p:spPr>
          <a:xfrm>
            <a:off x="6711696" y="1371298"/>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Can use R studio</a:t>
            </a:r>
            <a:endParaRPr/>
          </a:p>
        </p:txBody>
      </p:sp>
      <p:sp>
        <p:nvSpPr>
          <p:cNvPr id="381" name="Google Shape;381;p21"/>
          <p:cNvSpPr/>
          <p:nvPr/>
        </p:nvSpPr>
        <p:spPr>
          <a:xfrm>
            <a:off x="6703629" y="2022696"/>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Adding info over time</a:t>
            </a:r>
            <a:endParaRPr/>
          </a:p>
        </p:txBody>
      </p:sp>
      <p:sp>
        <p:nvSpPr>
          <p:cNvPr id="382" name="Google Shape;382;p21"/>
          <p:cNvSpPr/>
          <p:nvPr/>
        </p:nvSpPr>
        <p:spPr>
          <a:xfrm>
            <a:off x="6711553" y="2674093"/>
            <a:ext cx="2443039" cy="1974123"/>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EML document that provides basic Bibliographic information for citing a dataset and discovery in catalogs</a:t>
            </a:r>
            <a:endParaRPr/>
          </a:p>
        </p:txBody>
      </p:sp>
      <p:pic>
        <p:nvPicPr>
          <p:cNvPr id="383" name="Google Shape;383;p21" descr="Stopwatch 75% outline"/>
          <p:cNvPicPr preferRelativeResize="0"/>
          <p:nvPr/>
        </p:nvPicPr>
        <p:blipFill rotWithShape="1">
          <a:blip r:embed="rId5">
            <a:alphaModFix/>
          </a:blip>
          <a:srcRect/>
          <a:stretch/>
        </p:blipFill>
        <p:spPr>
          <a:xfrm>
            <a:off x="9763614" y="5138928"/>
            <a:ext cx="914400" cy="914400"/>
          </a:xfrm>
          <a:prstGeom prst="rect">
            <a:avLst/>
          </a:prstGeom>
          <a:noFill/>
          <a:ln>
            <a:noFill/>
          </a:ln>
        </p:spPr>
      </p:pic>
      <p:pic>
        <p:nvPicPr>
          <p:cNvPr id="384" name="Google Shape;384;p21" descr="Monthly calendar with solid fill"/>
          <p:cNvPicPr preferRelativeResize="0"/>
          <p:nvPr/>
        </p:nvPicPr>
        <p:blipFill rotWithShape="1">
          <a:blip r:embed="rId6">
            <a:alphaModFix/>
          </a:blip>
          <a:srcRect/>
          <a:stretch/>
        </p:blipFill>
        <p:spPr>
          <a:xfrm>
            <a:off x="10520607" y="5399283"/>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5"/>
        <p:cNvGrpSpPr/>
        <p:nvPr/>
      </p:nvGrpSpPr>
      <p:grpSpPr>
        <a:xfrm>
          <a:off x="0" y="0"/>
          <a:ext cx="0" cy="0"/>
          <a:chOff x="0" y="0"/>
          <a:chExt cx="0" cy="0"/>
        </a:xfrm>
      </p:grpSpPr>
      <p:sp>
        <p:nvSpPr>
          <p:cNvPr id="96" name="Google Shape;96;p2"/>
          <p:cNvSpPr/>
          <p:nvPr/>
        </p:nvSpPr>
        <p:spPr>
          <a:xfrm>
            <a:off x="462058" y="450221"/>
            <a:ext cx="8994357" cy="43434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2"/>
          <p:cNvSpPr txBox="1">
            <a:spLocks noGrp="1"/>
          </p:cNvSpPr>
          <p:nvPr>
            <p:ph type="ctrTitle"/>
          </p:nvPr>
        </p:nvSpPr>
        <p:spPr>
          <a:xfrm>
            <a:off x="1100669" y="1031353"/>
            <a:ext cx="7736255" cy="31811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1</a:t>
            </a:r>
            <a:endParaRPr/>
          </a:p>
        </p:txBody>
      </p:sp>
      <p:sp>
        <p:nvSpPr>
          <p:cNvPr id="98" name="Google Shape;98;p2"/>
          <p:cNvSpPr/>
          <p:nvPr/>
        </p:nvSpPr>
        <p:spPr>
          <a:xfrm>
            <a:off x="9619345" y="450221"/>
            <a:ext cx="2115455" cy="2102827"/>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a:off x="457199" y="4932939"/>
            <a:ext cx="11277601" cy="146614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 name="Google Shape;100;p2"/>
          <p:cNvSpPr txBox="1">
            <a:spLocks noGrp="1"/>
          </p:cNvSpPr>
          <p:nvPr>
            <p:ph type="subTitle" idx="1"/>
          </p:nvPr>
        </p:nvSpPr>
        <p:spPr>
          <a:xfrm>
            <a:off x="1100669" y="5184138"/>
            <a:ext cx="10008863" cy="96374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C0C0C"/>
              </a:buClr>
              <a:buSzPts val="6000"/>
              <a:buNone/>
            </a:pPr>
            <a:r>
              <a:rPr lang="en-US" sz="6000">
                <a:solidFill>
                  <a:srgbClr val="0C0C0C"/>
                </a:solidFill>
              </a:rPr>
              <a:t>Overview</a:t>
            </a:r>
            <a:endParaRPr/>
          </a:p>
        </p:txBody>
      </p:sp>
      <p:sp>
        <p:nvSpPr>
          <p:cNvPr id="101" name="Google Shape;101;p2"/>
          <p:cNvSpPr/>
          <p:nvPr/>
        </p:nvSpPr>
        <p:spPr>
          <a:xfrm>
            <a:off x="9619345" y="2728167"/>
            <a:ext cx="2115455" cy="206545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2" name="Google Shape;102;p2"/>
          <p:cNvPicPr preferRelativeResize="0"/>
          <p:nvPr/>
        </p:nvPicPr>
        <p:blipFill rotWithShape="1">
          <a:blip r:embed="rId3">
            <a:alphaModFix/>
          </a:blip>
          <a:srcRect/>
          <a:stretch/>
        </p:blipFill>
        <p:spPr>
          <a:xfrm>
            <a:off x="9889672" y="710121"/>
            <a:ext cx="1574800" cy="1574800"/>
          </a:xfrm>
          <a:prstGeom prst="rect">
            <a:avLst/>
          </a:prstGeom>
          <a:noFill/>
          <a:ln>
            <a:noFill/>
          </a:ln>
        </p:spPr>
      </p:pic>
      <p:pic>
        <p:nvPicPr>
          <p:cNvPr id="103" name="Google Shape;103;p2" descr="Flowchart with solid fill"/>
          <p:cNvPicPr preferRelativeResize="0"/>
          <p:nvPr/>
        </p:nvPicPr>
        <p:blipFill rotWithShape="1">
          <a:blip r:embed="rId4">
            <a:alphaModFix/>
          </a:blip>
          <a:srcRect/>
          <a:stretch/>
        </p:blipFill>
        <p:spPr>
          <a:xfrm>
            <a:off x="9762672" y="2971800"/>
            <a:ext cx="1701800" cy="170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4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16"/>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318" name="Google Shape;318;p16"/>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~2.5</a:t>
            </a:r>
            <a:endParaRPr/>
          </a:p>
        </p:txBody>
      </p:sp>
      <p:sp>
        <p:nvSpPr>
          <p:cNvPr id="319" name="Google Shape;319;p16"/>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 name="Google Shape;320;p16"/>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16"/>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6000"/>
              <a:buNone/>
            </a:pPr>
            <a:r>
              <a:rPr lang="en-US" sz="6000" b="1">
                <a:solidFill>
                  <a:srgbClr val="0070C0"/>
                </a:solidFill>
              </a:rPr>
              <a:t>Metadata</a:t>
            </a:r>
            <a:endParaRPr sz="2600" b="1">
              <a:solidFill>
                <a:srgbClr val="0070C0"/>
              </a:solidFill>
            </a:endParaRPr>
          </a:p>
        </p:txBody>
      </p:sp>
      <p:sp>
        <p:nvSpPr>
          <p:cNvPr id="322" name="Google Shape;322;p16"/>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23" name="Google Shape;323;p16" descr="Puzzle"/>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324" name="Google Shape;324;p16"/>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extLst>
      <p:ext uri="{BB962C8B-B14F-4D97-AF65-F5344CB8AC3E}">
        <p14:creationId xmlns:p14="http://schemas.microsoft.com/office/powerpoint/2010/main" val="1676249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2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3" name="Google Shape;403;p2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OA Lab 2021.02.23 MTG</a:t>
            </a:r>
            <a:br>
              <a:rPr lang="en-US">
                <a:solidFill>
                  <a:srgbClr val="FFFFFF"/>
                </a:solidFill>
              </a:rPr>
            </a:br>
            <a:r>
              <a:rPr lang="en-US">
                <a:solidFill>
                  <a:srgbClr val="FFFFFF"/>
                </a:solidFill>
              </a:rPr>
              <a:t>Goal: Data Storage</a:t>
            </a:r>
            <a:endParaRPr/>
          </a:p>
        </p:txBody>
      </p:sp>
      <p:sp>
        <p:nvSpPr>
          <p:cNvPr id="404" name="Google Shape;404;p2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5" name="Google Shape;405;p2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6" name="Google Shape;406;p23"/>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3"/>
          <p:cNvSpPr txBox="1">
            <a:spLocks noGrp="1"/>
          </p:cNvSpPr>
          <p:nvPr>
            <p:ph type="body" idx="1"/>
          </p:nvPr>
        </p:nvSpPr>
        <p:spPr>
          <a:xfrm>
            <a:off x="731524" y="2798374"/>
            <a:ext cx="6868200" cy="3567000"/>
          </a:xfrm>
          <a:prstGeom prst="rect">
            <a:avLst/>
          </a:prstGeom>
          <a:noFill/>
          <a:ln>
            <a:noFill/>
          </a:ln>
        </p:spPr>
        <p:txBody>
          <a:bodyPr spcFirstLastPara="1" wrap="square" lIns="91425" tIns="45700" rIns="91425" bIns="45700" anchor="ctr" anchorCtr="0">
            <a:normAutofit/>
          </a:bodyPr>
          <a:lstStyle/>
          <a:p>
            <a:pPr marL="228600" lvl="0" indent="-171450" algn="l" rtl="0">
              <a:lnSpc>
                <a:spcPct val="80000"/>
              </a:lnSpc>
              <a:spcBef>
                <a:spcPts val="0"/>
              </a:spcBef>
              <a:spcAft>
                <a:spcPts val="0"/>
              </a:spcAft>
              <a:buClr>
                <a:schemeClr val="dk1"/>
              </a:buClr>
              <a:buSzPts val="1800"/>
              <a:buChar char="•"/>
            </a:pPr>
            <a:r>
              <a:rPr lang="en-US" sz="1800" i="1"/>
              <a:t>Initial collection and transposition of data</a:t>
            </a:r>
            <a:endParaRPr sz="1900" i="1"/>
          </a:p>
          <a:p>
            <a:pPr marL="228600" lvl="0" indent="-171450" algn="l" rtl="0">
              <a:lnSpc>
                <a:spcPct val="80000"/>
              </a:lnSpc>
              <a:spcBef>
                <a:spcPts val="1000"/>
              </a:spcBef>
              <a:spcAft>
                <a:spcPts val="0"/>
              </a:spcAft>
              <a:buClr>
                <a:schemeClr val="dk1"/>
              </a:buClr>
              <a:buSzPts val="1800"/>
              <a:buChar char="•"/>
            </a:pPr>
            <a:r>
              <a:rPr lang="en-US" sz="1800" i="1"/>
              <a:t>Where does all data need to be saved</a:t>
            </a:r>
            <a:endParaRPr sz="1900" i="1"/>
          </a:p>
          <a:p>
            <a:pPr marL="228600" lvl="0" indent="-171450" algn="l" rtl="0">
              <a:lnSpc>
                <a:spcPct val="80000"/>
              </a:lnSpc>
              <a:spcBef>
                <a:spcPts val="1000"/>
              </a:spcBef>
              <a:spcAft>
                <a:spcPts val="0"/>
              </a:spcAft>
              <a:buClr>
                <a:schemeClr val="dk1"/>
              </a:buClr>
              <a:buSzPts val="1800"/>
              <a:buChar char="•"/>
            </a:pPr>
            <a:r>
              <a:rPr lang="en-US" sz="1800" i="1"/>
              <a:t>Version control </a:t>
            </a:r>
            <a:endParaRPr sz="1900" i="1"/>
          </a:p>
          <a:p>
            <a:pPr marL="228600" lvl="0" indent="-171450" algn="l" rtl="0">
              <a:lnSpc>
                <a:spcPct val="80000"/>
              </a:lnSpc>
              <a:spcBef>
                <a:spcPts val="1000"/>
              </a:spcBef>
              <a:spcAft>
                <a:spcPts val="0"/>
              </a:spcAft>
              <a:buClr>
                <a:schemeClr val="dk1"/>
              </a:buClr>
              <a:buSzPts val="1800"/>
              <a:buChar char="•"/>
            </a:pPr>
            <a:r>
              <a:rPr lang="en-US" sz="1800" i="1"/>
              <a:t>File naming Schema review </a:t>
            </a:r>
            <a:endParaRPr sz="1900" i="1"/>
          </a:p>
          <a:p>
            <a:pPr marL="228600" lvl="0" indent="-171450" algn="l" rtl="0">
              <a:lnSpc>
                <a:spcPct val="80000"/>
              </a:lnSpc>
              <a:spcBef>
                <a:spcPts val="1000"/>
              </a:spcBef>
              <a:spcAft>
                <a:spcPts val="0"/>
              </a:spcAft>
              <a:buClr>
                <a:schemeClr val="dk1"/>
              </a:buClr>
              <a:buSzPts val="1800"/>
              <a:buChar char="•"/>
            </a:pPr>
            <a:r>
              <a:rPr lang="en-US" sz="1800" i="1"/>
              <a:t>OA Drive Flyways </a:t>
            </a:r>
            <a:endParaRPr sz="1800" i="1"/>
          </a:p>
          <a:p>
            <a:pPr marL="685800" lvl="1" indent="-228600" algn="l" rtl="0">
              <a:lnSpc>
                <a:spcPct val="80000"/>
              </a:lnSpc>
              <a:spcBef>
                <a:spcPts val="1000"/>
              </a:spcBef>
              <a:spcAft>
                <a:spcPts val="0"/>
              </a:spcAft>
              <a:buSzPts val="1800"/>
              <a:buChar char="•"/>
            </a:pPr>
            <a:r>
              <a:rPr lang="en-US" sz="1800" i="1"/>
              <a:t>experiment </a:t>
            </a:r>
            <a:endParaRPr sz="1800" i="1"/>
          </a:p>
          <a:p>
            <a:pPr marL="685800" lvl="1" indent="-228600" algn="l" rtl="0">
              <a:lnSpc>
                <a:spcPct val="80000"/>
              </a:lnSpc>
              <a:spcBef>
                <a:spcPts val="1000"/>
              </a:spcBef>
              <a:spcAft>
                <a:spcPts val="0"/>
              </a:spcAft>
              <a:buSzPts val="1800"/>
              <a:buChar char="•"/>
            </a:pPr>
            <a:r>
              <a:rPr lang="en-US" sz="1800" i="1"/>
              <a:t>system </a:t>
            </a:r>
            <a:endParaRPr sz="1800" i="1"/>
          </a:p>
          <a:p>
            <a:pPr marL="228600" lvl="0" indent="-171450" algn="l" rtl="0">
              <a:lnSpc>
                <a:spcPct val="80000"/>
              </a:lnSpc>
              <a:spcBef>
                <a:spcPts val="1000"/>
              </a:spcBef>
              <a:spcAft>
                <a:spcPts val="0"/>
              </a:spcAft>
              <a:buClr>
                <a:schemeClr val="dk1"/>
              </a:buClr>
              <a:buSzPts val="1800"/>
              <a:buChar char="•"/>
            </a:pPr>
            <a:r>
              <a:rPr lang="en-US" sz="1800" i="1"/>
              <a:t>Preferred repository for data archiving (towards publication)</a:t>
            </a:r>
            <a:endParaRPr sz="1800" i="1"/>
          </a:p>
          <a:p>
            <a:pPr marL="228600" lvl="0" indent="-171450" algn="l" rtl="0">
              <a:lnSpc>
                <a:spcPct val="80000"/>
              </a:lnSpc>
              <a:spcBef>
                <a:spcPts val="1000"/>
              </a:spcBef>
              <a:spcAft>
                <a:spcPts val="0"/>
              </a:spcAft>
              <a:buSzPts val="1800"/>
              <a:buChar char="•"/>
            </a:pPr>
            <a:r>
              <a:rPr lang="en-US" sz="1800" i="1"/>
              <a:t>how do we store SPEC, MOATs, chamber data - by articulated system or by experiment...maybe there needs to be duplication of the storage efforts...</a:t>
            </a:r>
            <a:endParaRPr sz="1800" i="1"/>
          </a:p>
        </p:txBody>
      </p:sp>
      <p:pic>
        <p:nvPicPr>
          <p:cNvPr id="408" name="Google Shape;408;p23" descr="CDOC | Best Cloud, On-Premise Document Management System Software"/>
          <p:cNvPicPr preferRelativeResize="0"/>
          <p:nvPr/>
        </p:nvPicPr>
        <p:blipFill rotWithShape="1">
          <a:blip r:embed="rId3">
            <a:alphaModFix/>
          </a:blip>
          <a:srcRect/>
          <a:stretch/>
        </p:blipFill>
        <p:spPr>
          <a:xfrm>
            <a:off x="7277100" y="2649221"/>
            <a:ext cx="4110085" cy="3241194"/>
          </a:xfrm>
          <a:prstGeom prst="rect">
            <a:avLst/>
          </a:prstGeom>
          <a:noFill/>
          <a:ln>
            <a:noFill/>
          </a:ln>
        </p:spPr>
      </p:pic>
      <p:pic>
        <p:nvPicPr>
          <p:cNvPr id="409" name="Google Shape;409;p23"/>
          <p:cNvPicPr preferRelativeResize="0"/>
          <p:nvPr/>
        </p:nvPicPr>
        <p:blipFill rotWithShape="1">
          <a:blip r:embed="rId4">
            <a:alphaModFix/>
          </a:blip>
          <a:srcRect/>
          <a:stretch/>
        </p:blipFill>
        <p:spPr>
          <a:xfrm>
            <a:off x="9861047" y="605074"/>
            <a:ext cx="1574800" cy="1574800"/>
          </a:xfrm>
          <a:prstGeom prst="rect">
            <a:avLst/>
          </a:prstGeom>
          <a:noFill/>
          <a:ln>
            <a:noFill/>
          </a:ln>
        </p:spPr>
      </p:pic>
      <p:sp>
        <p:nvSpPr>
          <p:cNvPr id="410" name="Google Shape;410;p23"/>
          <p:cNvSpPr/>
          <p:nvPr/>
        </p:nvSpPr>
        <p:spPr>
          <a:xfrm rot="3691315">
            <a:off x="9464985" y="3756998"/>
            <a:ext cx="1518260" cy="2628735"/>
          </a:xfrm>
          <a:prstGeom prst="arc">
            <a:avLst>
              <a:gd name="adj1" fmla="val 16839110"/>
              <a:gd name="adj2" fmla="val 0"/>
            </a:avLst>
          </a:prstGeom>
          <a:noFill/>
          <a:ln w="6985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11" name="Google Shape;411;p23" descr="Cloud Storage for Work and Home - Google Drive"/>
          <p:cNvPicPr preferRelativeResize="0"/>
          <p:nvPr/>
        </p:nvPicPr>
        <p:blipFill rotWithShape="1">
          <a:blip r:embed="rId5">
            <a:alphaModFix/>
          </a:blip>
          <a:srcRect/>
          <a:stretch/>
        </p:blipFill>
        <p:spPr>
          <a:xfrm>
            <a:off x="7355641" y="469764"/>
            <a:ext cx="1344630" cy="1344630"/>
          </a:xfrm>
          <a:prstGeom prst="rect">
            <a:avLst/>
          </a:prstGeom>
          <a:noFill/>
          <a:ln>
            <a:noFill/>
          </a:ln>
        </p:spPr>
      </p:pic>
      <p:pic>
        <p:nvPicPr>
          <p:cNvPr id="412" name="Google Shape;412;p23" descr="GitHub Logo | The most famous brands and company logos in the world"/>
          <p:cNvPicPr preferRelativeResize="0"/>
          <p:nvPr/>
        </p:nvPicPr>
        <p:blipFill rotWithShape="1">
          <a:blip r:embed="rId6">
            <a:alphaModFix/>
          </a:blip>
          <a:srcRect/>
          <a:stretch/>
        </p:blipFill>
        <p:spPr>
          <a:xfrm>
            <a:off x="7830906" y="1163753"/>
            <a:ext cx="1751819" cy="985398"/>
          </a:xfrm>
          <a:prstGeom prst="rect">
            <a:avLst/>
          </a:prstGeom>
          <a:noFill/>
          <a:ln>
            <a:noFill/>
          </a:ln>
        </p:spPr>
      </p:pic>
      <p:sp>
        <p:nvSpPr>
          <p:cNvPr id="413" name="Google Shape;413;p23"/>
          <p:cNvSpPr txBox="1"/>
          <p:nvPr/>
        </p:nvSpPr>
        <p:spPr>
          <a:xfrm>
            <a:off x="4329125" y="6722050"/>
            <a:ext cx="3857700" cy="6156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file folder map - is an graphic we want is this document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22"/>
          <p:cNvSpPr/>
          <p:nvPr/>
        </p:nvSpPr>
        <p:spPr>
          <a:xfrm>
            <a:off x="327546" y="321732"/>
            <a:ext cx="7058307" cy="196426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0" name="Google Shape;390;p22"/>
          <p:cNvSpPr txBox="1">
            <a:spLocks noGrp="1"/>
          </p:cNvSpPr>
          <p:nvPr>
            <p:ph type="title"/>
          </p:nvPr>
        </p:nvSpPr>
        <p:spPr>
          <a:xfrm>
            <a:off x="524256" y="491260"/>
            <a:ext cx="6594189" cy="1625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OA Lab’s Metadata Schemas</a:t>
            </a:r>
            <a:endParaRPr dirty="0"/>
          </a:p>
        </p:txBody>
      </p:sp>
      <p:sp>
        <p:nvSpPr>
          <p:cNvPr id="391" name="Google Shape;391;p22"/>
          <p:cNvSpPr/>
          <p:nvPr/>
        </p:nvSpPr>
        <p:spPr>
          <a:xfrm>
            <a:off x="329183" y="2454901"/>
            <a:ext cx="3441163" cy="4080255"/>
          </a:xfrm>
          <a:prstGeom prst="rect">
            <a:avLst/>
          </a:prstGeom>
          <a:solidFill>
            <a:srgbClr val="1385D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92" name="Google Shape;392;p22"/>
          <p:cNvPicPr preferRelativeResize="0"/>
          <p:nvPr/>
        </p:nvPicPr>
        <p:blipFill rotWithShape="1">
          <a:blip r:embed="rId3">
            <a:alphaModFix/>
          </a:blip>
          <a:srcRect/>
          <a:stretch/>
        </p:blipFill>
        <p:spPr>
          <a:xfrm>
            <a:off x="524256" y="2951922"/>
            <a:ext cx="3067356" cy="3067356"/>
          </a:xfrm>
          <a:prstGeom prst="rect">
            <a:avLst/>
          </a:prstGeom>
          <a:noFill/>
          <a:ln>
            <a:noFill/>
          </a:ln>
        </p:spPr>
      </p:pic>
      <p:sp>
        <p:nvSpPr>
          <p:cNvPr id="393" name="Google Shape;393;p22"/>
          <p:cNvSpPr/>
          <p:nvPr/>
        </p:nvSpPr>
        <p:spPr>
          <a:xfrm>
            <a:off x="3941468" y="2454900"/>
            <a:ext cx="3441163" cy="4080255"/>
          </a:xfrm>
          <a:prstGeom prst="rect">
            <a:avLst/>
          </a:prstGeom>
          <a:solidFill>
            <a:srgbClr val="1385D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94" name="Google Shape;394;p22" descr="CDOC | Best Cloud, On-Premise Document Management System Software"/>
          <p:cNvPicPr preferRelativeResize="0"/>
          <p:nvPr/>
        </p:nvPicPr>
        <p:blipFill rotWithShape="1">
          <a:blip r:embed="rId4">
            <a:alphaModFix/>
          </a:blip>
          <a:srcRect/>
          <a:stretch/>
        </p:blipFill>
        <p:spPr>
          <a:xfrm>
            <a:off x="4138970" y="3276148"/>
            <a:ext cx="3067358" cy="2418904"/>
          </a:xfrm>
          <a:prstGeom prst="rect">
            <a:avLst/>
          </a:prstGeom>
          <a:noFill/>
          <a:ln>
            <a:noFill/>
          </a:ln>
        </p:spPr>
      </p:pic>
      <p:sp>
        <p:nvSpPr>
          <p:cNvPr id="395" name="Google Shape;395;p22"/>
          <p:cNvSpPr/>
          <p:nvPr/>
        </p:nvSpPr>
        <p:spPr>
          <a:xfrm>
            <a:off x="7556975" y="321732"/>
            <a:ext cx="4313293" cy="6214534"/>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6" name="Google Shape;396;p22"/>
          <p:cNvSpPr txBox="1">
            <a:spLocks noGrp="1"/>
          </p:cNvSpPr>
          <p:nvPr>
            <p:ph type="body" idx="1"/>
          </p:nvPr>
        </p:nvSpPr>
        <p:spPr>
          <a:xfrm>
            <a:off x="7956057" y="762983"/>
            <a:ext cx="3515128" cy="5330923"/>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400"/>
              <a:buChar char="•"/>
            </a:pPr>
            <a:r>
              <a:rPr lang="en-US" sz="2400">
                <a:solidFill>
                  <a:srgbClr val="FFFFFF"/>
                </a:solidFill>
              </a:rPr>
              <a:t>5 Templates Needed</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System Monitoring Schema </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Response Metric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LabVIEW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SPEC insitu measurement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(POSS) Map Project Schema</a:t>
            </a:r>
            <a:endParaRPr/>
          </a:p>
          <a:p>
            <a:pPr marL="685800" lvl="1" indent="-101600" algn="l" rtl="0">
              <a:lnSpc>
                <a:spcPct val="90000"/>
              </a:lnSpc>
              <a:spcBef>
                <a:spcPts val="500"/>
              </a:spcBef>
              <a:spcAft>
                <a:spcPts val="0"/>
              </a:spcAft>
              <a:buClr>
                <a:schemeClr val="dk1"/>
              </a:buClr>
              <a:buSzPts val="2000"/>
              <a:buNone/>
            </a:pPr>
            <a:endParaRPr sz="2000">
              <a:solidFill>
                <a:srgbClr val="FFFFFF"/>
              </a:solidFill>
            </a:endParaRPr>
          </a:p>
          <a:p>
            <a:pPr marL="457200" lvl="1" indent="0" algn="l" rtl="0">
              <a:lnSpc>
                <a:spcPct val="90000"/>
              </a:lnSpc>
              <a:spcBef>
                <a:spcPts val="500"/>
              </a:spcBef>
              <a:spcAft>
                <a:spcPts val="0"/>
              </a:spcAft>
              <a:buClr>
                <a:srgbClr val="FFFFFF"/>
              </a:buClr>
              <a:buSzPts val="2000"/>
              <a:buNone/>
            </a:pPr>
            <a:r>
              <a:rPr lang="en-US" sz="2000" u="sng">
                <a:solidFill>
                  <a:srgbClr val="FFFFFF"/>
                </a:solidFill>
                <a:hlinkClick r:id="rId5">
                  <a:extLst>
                    <a:ext uri="{A12FA001-AC4F-418D-AE19-62706E023703}">
                      <ahyp:hlinkClr xmlns:ahyp="http://schemas.microsoft.com/office/drawing/2018/hyperlinkcolor" val="tx"/>
                    </a:ext>
                  </a:extLst>
                </a:hlinkClick>
              </a:rPr>
              <a:t>https://docs.google.com/spreadsheets/d/1qN_Is85WlThilXP6jZRcUufpxq1MuSHXZ-kdPx9MwVo/edit?usp=sharing</a:t>
            </a:r>
            <a:endParaRPr sz="2000">
              <a:solidFill>
                <a:srgbClr val="FFFFFF"/>
              </a:solidFill>
            </a:endParaRPr>
          </a:p>
          <a:p>
            <a:pPr marL="457200" lvl="1" indent="0" algn="l" rtl="0">
              <a:lnSpc>
                <a:spcPct val="90000"/>
              </a:lnSpc>
              <a:spcBef>
                <a:spcPts val="500"/>
              </a:spcBef>
              <a:spcAft>
                <a:spcPts val="0"/>
              </a:spcAft>
              <a:buClr>
                <a:schemeClr val="dk1"/>
              </a:buClr>
              <a:buSzPts val="2000"/>
              <a:buNone/>
            </a:pPr>
            <a:endParaRPr sz="2000">
              <a:solidFill>
                <a:srgbClr val="FFFFFF"/>
              </a:solidFill>
            </a:endParaRPr>
          </a:p>
        </p:txBody>
      </p:sp>
      <p:sp>
        <p:nvSpPr>
          <p:cNvPr id="397" name="Google Shape;397;p22"/>
          <p:cNvSpPr/>
          <p:nvPr/>
        </p:nvSpPr>
        <p:spPr>
          <a:xfrm>
            <a:off x="6656832" y="3584448"/>
            <a:ext cx="725799" cy="749808"/>
          </a:xfrm>
          <a:prstGeom prst="frame">
            <a:avLst>
              <a:gd name="adj1" fmla="val 12500"/>
            </a:avLst>
          </a:prstGeom>
          <a:solidFill>
            <a:srgbClr val="F4B081">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171" name="Google Shape;171;p7"/>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lvl="0" algn="l">
              <a:buClr>
                <a:srgbClr val="FFFFFF"/>
              </a:buClr>
              <a:buSzPts val="6600"/>
            </a:pPr>
            <a:r>
              <a:rPr lang="en-US" sz="6600" dirty="0">
                <a:solidFill>
                  <a:srgbClr val="FFFFFF"/>
                </a:solidFill>
              </a:rPr>
              <a:t>Chapter 4</a:t>
            </a:r>
            <a:br>
              <a:rPr lang="en-US" sz="6600" dirty="0">
                <a:solidFill>
                  <a:srgbClr val="FFFFFF"/>
                </a:solidFill>
              </a:rPr>
            </a:br>
            <a:r>
              <a:rPr lang="en-US" dirty="0">
                <a:solidFill>
                  <a:srgbClr val="FFFFFF"/>
                </a:solidFill>
              </a:rPr>
              <a:t>Wolkovich Lab</a:t>
            </a:r>
            <a:endParaRPr dirty="0"/>
          </a:p>
        </p:txBody>
      </p:sp>
      <p:sp>
        <p:nvSpPr>
          <p:cNvPr id="172" name="Google Shape;172;p7"/>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3" name="Google Shape;173;p7"/>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4" name="Google Shape;174;p7"/>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a:spcBef>
                <a:spcPts val="0"/>
              </a:spcBef>
              <a:buClr>
                <a:srgbClr val="1B1B1B"/>
              </a:buClr>
              <a:buSzPts val="6000"/>
            </a:pPr>
            <a:r>
              <a:rPr lang="en-US" sz="6000" dirty="0">
                <a:solidFill>
                  <a:srgbClr val="1B1B1B"/>
                </a:solidFill>
              </a:rPr>
              <a:t>Data Organization and Formats</a:t>
            </a:r>
            <a:endParaRPr dirty="0"/>
          </a:p>
        </p:txBody>
      </p:sp>
      <p:sp>
        <p:nvSpPr>
          <p:cNvPr id="175" name="Google Shape;175;p7"/>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76" name="Google Shape;176;p7" descr="Books"/>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177" name="Google Shape;177;p7"/>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7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Lab- 4.1 File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Keep it tabular </a:t>
            </a:r>
          </a:p>
          <a:p>
            <a:pPr marL="685800" lvl="1" indent="-228600">
              <a:spcBef>
                <a:spcPts val="0"/>
              </a:spcBef>
              <a:buSzPts val="2400"/>
            </a:pPr>
            <a:r>
              <a:rPr lang="en-US" sz="1800" dirty="0"/>
              <a:t>accompanying metadata (from day made digital/collection)</a:t>
            </a:r>
          </a:p>
          <a:p>
            <a:pPr marL="685800" lvl="1" indent="-228600">
              <a:spcBef>
                <a:spcPts val="0"/>
              </a:spcBef>
              <a:buSzPts val="2400"/>
            </a:pPr>
            <a:r>
              <a:rPr lang="en-US" sz="2200" dirty="0"/>
              <a:t>within one week of collection for field-collected data</a:t>
            </a:r>
          </a:p>
          <a:p>
            <a:pPr marL="228600" lvl="0" indent="-228600">
              <a:spcBef>
                <a:spcPts val="0"/>
              </a:spcBef>
              <a:buSzPts val="2400"/>
            </a:pPr>
            <a:r>
              <a:rPr lang="en-US" sz="2200" dirty="0"/>
              <a:t>All paper data must be transferred to electronic format within one month of the end of field season</a:t>
            </a:r>
          </a:p>
          <a:p>
            <a:pPr marL="228600" lvl="0" indent="-228600">
              <a:spcBef>
                <a:spcPts val="0"/>
              </a:spcBef>
              <a:buSzPts val="2400"/>
            </a:pPr>
            <a:r>
              <a:rPr lang="en-US" sz="2200" dirty="0"/>
              <a:t>CSV raw data</a:t>
            </a:r>
          </a:p>
          <a:p>
            <a:pPr marL="228600" lvl="0" indent="-228600">
              <a:spcBef>
                <a:spcPts val="0"/>
              </a:spcBef>
              <a:buSzPts val="2400"/>
            </a:pPr>
            <a:r>
              <a:rPr lang="en-US" sz="2200" dirty="0"/>
              <a:t>Txt files (EML outputs to explain metadata)</a:t>
            </a:r>
          </a:p>
          <a:p>
            <a:pPr marL="228600" lvl="0" indent="-228600">
              <a:spcBef>
                <a:spcPts val="0"/>
              </a:spcBef>
              <a:buSzPts val="2400"/>
            </a:pPr>
            <a:r>
              <a:rPr lang="en-US" sz="2200" dirty="0"/>
              <a:t>Excel (a place to break date formats)</a:t>
            </a:r>
          </a:p>
          <a:p>
            <a:pPr marL="228600" lvl="0" indent="-2286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370329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CSV- Metadata</a:t>
            </a:r>
          </a:p>
          <a:p>
            <a:pPr marL="285750" indent="-285750">
              <a:buFont typeface="Arial" panose="020B0604020202020204" pitchFamily="34" charset="0"/>
              <a:buChar char="•"/>
            </a:pPr>
            <a:r>
              <a:rPr lang="en-US" sz="2800" dirty="0">
                <a:solidFill>
                  <a:schemeClr val="tx1"/>
                </a:solidFill>
              </a:rPr>
              <a:t> </a:t>
            </a:r>
          </a:p>
          <a:p>
            <a:pPr marL="285750" indent="-285750">
              <a:buFont typeface="Arial" panose="020B0604020202020204" pitchFamily="34" charset="0"/>
              <a:buChar char="•"/>
            </a:pPr>
            <a:r>
              <a:rPr lang="en-US" sz="2800" dirty="0">
                <a:solidFill>
                  <a:schemeClr val="tx1"/>
                </a:solidFill>
              </a:rPr>
              <a:t>Excel files</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Google Sheets</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PDFs</a:t>
            </a:r>
          </a:p>
          <a:p>
            <a:pPr marL="285750" indent="-285750">
              <a:buFont typeface="Arial" panose="020B0604020202020204" pitchFamily="34" charset="0"/>
              <a:buChar char="•"/>
            </a:pPr>
            <a:endParaRPr lang="en-US" sz="2800" dirty="0">
              <a:solidFill>
                <a:schemeClr val="tx1"/>
              </a:solidFill>
            </a:endParaRPr>
          </a:p>
        </p:txBody>
      </p:sp>
      <p:sp>
        <p:nvSpPr>
          <p:cNvPr id="3" name="Rounded Rectangle 2">
            <a:extLst>
              <a:ext uri="{FF2B5EF4-FFF2-40B4-BE49-F238E27FC236}">
                <a16:creationId xmlns:a16="http://schemas.microsoft.com/office/drawing/2014/main" id="{4C8A75DF-B47C-294A-AD03-0C14705D34BC}"/>
              </a:ext>
            </a:extLst>
          </p:cNvPr>
          <p:cNvSpPr/>
          <p:nvPr/>
        </p:nvSpPr>
        <p:spPr>
          <a:xfrm>
            <a:off x="3535680" y="3429000"/>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 file example</a:t>
            </a:r>
          </a:p>
        </p:txBody>
      </p:sp>
      <p:sp>
        <p:nvSpPr>
          <p:cNvPr id="10" name="Rounded Rectangle 9">
            <a:extLst>
              <a:ext uri="{FF2B5EF4-FFF2-40B4-BE49-F238E27FC236}">
                <a16:creationId xmlns:a16="http://schemas.microsoft.com/office/drawing/2014/main" id="{EBBA4AB9-A5D3-074A-90A8-0DCC890F7142}"/>
              </a:ext>
            </a:extLst>
          </p:cNvPr>
          <p:cNvSpPr/>
          <p:nvPr/>
        </p:nvSpPr>
        <p:spPr>
          <a:xfrm>
            <a:off x="6821424" y="3429000"/>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 and outputs</a:t>
            </a:r>
          </a:p>
        </p:txBody>
      </p:sp>
      <p:sp>
        <p:nvSpPr>
          <p:cNvPr id="11" name="Rounded Rectangle 10">
            <a:extLst>
              <a:ext uri="{FF2B5EF4-FFF2-40B4-BE49-F238E27FC236}">
                <a16:creationId xmlns:a16="http://schemas.microsoft.com/office/drawing/2014/main" id="{ACDBDB91-C4EA-234A-B4E7-EC27252B2F3D}"/>
              </a:ext>
            </a:extLst>
          </p:cNvPr>
          <p:cNvSpPr/>
          <p:nvPr/>
        </p:nvSpPr>
        <p:spPr>
          <a:xfrm>
            <a:off x="3535680" y="417880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Examples of best use</a:t>
            </a:r>
          </a:p>
        </p:txBody>
      </p:sp>
      <p:sp>
        <p:nvSpPr>
          <p:cNvPr id="12" name="Rounded Rectangle 11">
            <a:extLst>
              <a:ext uri="{FF2B5EF4-FFF2-40B4-BE49-F238E27FC236}">
                <a16:creationId xmlns:a16="http://schemas.microsoft.com/office/drawing/2014/main" id="{83ADDAAE-48B5-A14F-9BB6-3AA6674E1160}"/>
              </a:ext>
            </a:extLst>
          </p:cNvPr>
          <p:cNvSpPr/>
          <p:nvPr/>
        </p:nvSpPr>
        <p:spPr>
          <a:xfrm>
            <a:off x="6821424" y="417880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data at different sites</a:t>
            </a:r>
          </a:p>
        </p:txBody>
      </p:sp>
      <p:sp>
        <p:nvSpPr>
          <p:cNvPr id="13" name="Rounded Rectangle 12">
            <a:extLst>
              <a:ext uri="{FF2B5EF4-FFF2-40B4-BE49-F238E27FC236}">
                <a16:creationId xmlns:a16="http://schemas.microsoft.com/office/drawing/2014/main" id="{01701EFE-938C-8B45-9380-6E050672167F}"/>
              </a:ext>
            </a:extLst>
          </p:cNvPr>
          <p:cNvSpPr/>
          <p:nvPr/>
        </p:nvSpPr>
        <p:spPr>
          <a:xfrm>
            <a:off x="9573768" y="5521944"/>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home</a:t>
            </a:r>
          </a:p>
        </p:txBody>
      </p:sp>
      <p:sp>
        <p:nvSpPr>
          <p:cNvPr id="14" name="Rounded Rectangle 13">
            <a:extLst>
              <a:ext uri="{FF2B5EF4-FFF2-40B4-BE49-F238E27FC236}">
                <a16:creationId xmlns:a16="http://schemas.microsoft.com/office/drawing/2014/main" id="{9C718404-F69E-4743-B5D8-F3ACA3E6E08C}"/>
              </a:ext>
            </a:extLst>
          </p:cNvPr>
          <p:cNvSpPr/>
          <p:nvPr/>
        </p:nvSpPr>
        <p:spPr>
          <a:xfrm>
            <a:off x="9573768" y="4990508"/>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MTL</a:t>
            </a:r>
          </a:p>
        </p:txBody>
      </p:sp>
      <p:sp>
        <p:nvSpPr>
          <p:cNvPr id="15" name="Rounded Rectangle 14">
            <a:extLst>
              <a:ext uri="{FF2B5EF4-FFF2-40B4-BE49-F238E27FC236}">
                <a16:creationId xmlns:a16="http://schemas.microsoft.com/office/drawing/2014/main" id="{B503F5B1-B307-BC4B-AC2A-46705EBD33C3}"/>
              </a:ext>
            </a:extLst>
          </p:cNvPr>
          <p:cNvSpPr/>
          <p:nvPr/>
        </p:nvSpPr>
        <p:spPr>
          <a:xfrm>
            <a:off x="9573768" y="4459072"/>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6" name="Rounded Rectangle 15">
            <a:extLst>
              <a:ext uri="{FF2B5EF4-FFF2-40B4-BE49-F238E27FC236}">
                <a16:creationId xmlns:a16="http://schemas.microsoft.com/office/drawing/2014/main" id="{2136F999-12EB-DC44-9766-30ACE7FCE97B}"/>
              </a:ext>
            </a:extLst>
          </p:cNvPr>
          <p:cNvSpPr/>
          <p:nvPr/>
        </p:nvSpPr>
        <p:spPr>
          <a:xfrm>
            <a:off x="3535680" y="5046456"/>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 – everyday? </a:t>
            </a:r>
          </a:p>
        </p:txBody>
      </p:sp>
      <p:sp>
        <p:nvSpPr>
          <p:cNvPr id="17" name="Rounded Rectangle 16">
            <a:extLst>
              <a:ext uri="{FF2B5EF4-FFF2-40B4-BE49-F238E27FC236}">
                <a16:creationId xmlns:a16="http://schemas.microsoft.com/office/drawing/2014/main" id="{2ADA1377-D03F-B44B-80CD-60B8A0715DBE}"/>
              </a:ext>
            </a:extLst>
          </p:cNvPr>
          <p:cNvSpPr/>
          <p:nvPr/>
        </p:nvSpPr>
        <p:spPr>
          <a:xfrm>
            <a:off x="5301996" y="5676360"/>
            <a:ext cx="181051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 worth? </a:t>
            </a:r>
          </a:p>
          <a:p>
            <a:pPr algn="ctr"/>
            <a:r>
              <a:rPr lang="en-US" dirty="0"/>
              <a:t>Chamber’s worth?</a:t>
            </a:r>
          </a:p>
        </p:txBody>
      </p:sp>
    </p:spTree>
    <p:extLst>
      <p:ext uri="{BB962C8B-B14F-4D97-AF65-F5344CB8AC3E}">
        <p14:creationId xmlns:p14="http://schemas.microsoft.com/office/powerpoint/2010/main" val="2830698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Lab- 4.1 File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Keep it tabular </a:t>
            </a:r>
          </a:p>
          <a:p>
            <a:pPr marL="685800" lvl="1" indent="-228600">
              <a:spcBef>
                <a:spcPts val="0"/>
              </a:spcBef>
              <a:buSzPts val="2400"/>
            </a:pPr>
            <a:r>
              <a:rPr lang="en-US" sz="1800" dirty="0"/>
              <a:t>accompanying metadata (from day made digital/collection)</a:t>
            </a:r>
          </a:p>
          <a:p>
            <a:pPr marL="685800" lvl="1" indent="-228600">
              <a:spcBef>
                <a:spcPts val="0"/>
              </a:spcBef>
              <a:buSzPts val="2400"/>
            </a:pPr>
            <a:r>
              <a:rPr lang="en-US" sz="2200" dirty="0"/>
              <a:t>within one week of collection for field-collected data</a:t>
            </a:r>
          </a:p>
          <a:p>
            <a:pPr marL="228600" lvl="0" indent="-228600">
              <a:spcBef>
                <a:spcPts val="0"/>
              </a:spcBef>
              <a:buSzPts val="2400"/>
            </a:pPr>
            <a:r>
              <a:rPr lang="en-US" sz="2200" dirty="0"/>
              <a:t>All paper data must be transferred to electronic format within one month of the end of field season</a:t>
            </a:r>
          </a:p>
          <a:p>
            <a:pPr marL="228600" lvl="0" indent="-228600">
              <a:spcBef>
                <a:spcPts val="0"/>
              </a:spcBef>
              <a:buSzPts val="2400"/>
            </a:pPr>
            <a:r>
              <a:rPr lang="en-US" sz="2200" dirty="0"/>
              <a:t>CSV raw data</a:t>
            </a:r>
          </a:p>
          <a:p>
            <a:pPr marL="228600" lvl="0" indent="-228600">
              <a:spcBef>
                <a:spcPts val="0"/>
              </a:spcBef>
              <a:buSzPts val="2400"/>
            </a:pPr>
            <a:r>
              <a:rPr lang="en-US" sz="2200" dirty="0"/>
              <a:t>Txt files (EML outputs to explain metadata)</a:t>
            </a:r>
          </a:p>
          <a:p>
            <a:pPr marL="228600" lvl="0" indent="-228600">
              <a:spcBef>
                <a:spcPts val="0"/>
              </a:spcBef>
              <a:buSzPts val="2400"/>
            </a:pPr>
            <a:r>
              <a:rPr lang="en-US" sz="2200" dirty="0"/>
              <a:t>Excel (a place to break date formats)</a:t>
            </a:r>
          </a:p>
          <a:p>
            <a:pPr marL="228600" lvl="0" indent="-2286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267374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342900">
              <a:spcBef>
                <a:spcPts val="0"/>
              </a:spcBef>
              <a:buSzPts val="2400"/>
            </a:pPr>
            <a:r>
              <a:rPr lang="en-US" sz="2200" dirty="0"/>
              <a:t>Data in the lab may be collected on paper first or immediately into a computer. You should note in your metadata the initial mode of collection and store all paper datasheets in the appropriate place in the lab. </a:t>
            </a:r>
          </a:p>
          <a:p>
            <a:pPr marL="342900">
              <a:spcBef>
                <a:spcPts val="0"/>
              </a:spcBef>
              <a:buSzPts val="2400"/>
            </a:pPr>
            <a:r>
              <a:rPr lang="en-US" sz="2200" dirty="0"/>
              <a:t>Lab’s backup storage policy</a:t>
            </a:r>
          </a:p>
          <a:p>
            <a:pPr marL="342900">
              <a:spcBef>
                <a:spcPts val="0"/>
              </a:spcBef>
              <a:buSzPts val="2400"/>
            </a:pPr>
            <a:r>
              <a:rPr lang="en-US" sz="2200" dirty="0"/>
              <a:t> you should back up all lab related</a:t>
            </a:r>
          </a:p>
          <a:p>
            <a:pPr marL="342900">
              <a:spcBef>
                <a:spcPts val="0"/>
              </a:spcBef>
              <a:buSzPts val="2400"/>
            </a:pPr>
            <a:r>
              <a:rPr lang="en-US" sz="2200" dirty="0"/>
              <a:t>research files daily or weekly.</a:t>
            </a: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3489301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GitHUB backups </a:t>
            </a:r>
          </a:p>
        </p:txBody>
      </p:sp>
      <p:sp>
        <p:nvSpPr>
          <p:cNvPr id="18" name="Rounded Rectangle 17">
            <a:extLst>
              <a:ext uri="{FF2B5EF4-FFF2-40B4-BE49-F238E27FC236}">
                <a16:creationId xmlns:a16="http://schemas.microsoft.com/office/drawing/2014/main" id="{8FE3DB02-430D-C14B-93E5-270A0248ABD5}"/>
              </a:ext>
            </a:extLst>
          </p:cNvPr>
          <p:cNvSpPr/>
          <p:nvPr/>
        </p:nvSpPr>
        <p:spPr>
          <a:xfrm>
            <a:off x="3796482" y="466546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5GB back up limit</a:t>
            </a:r>
          </a:p>
        </p:txBody>
      </p:sp>
      <p:sp>
        <p:nvSpPr>
          <p:cNvPr id="19" name="Rounded Rectangle 18">
            <a:extLst>
              <a:ext uri="{FF2B5EF4-FFF2-40B4-BE49-F238E27FC236}">
                <a16:creationId xmlns:a16="http://schemas.microsoft.com/office/drawing/2014/main" id="{29D32D92-C724-2D40-9BF8-AA91E3D71802}"/>
              </a:ext>
            </a:extLst>
          </p:cNvPr>
          <p:cNvSpPr/>
          <p:nvPr/>
        </p:nvSpPr>
        <p:spPr>
          <a:xfrm>
            <a:off x="7427825" y="4665468"/>
            <a:ext cx="2926080" cy="90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live in one repository </a:t>
            </a:r>
          </a:p>
          <a:p>
            <a:pPr algn="ctr"/>
            <a:r>
              <a:rPr lang="en-US" dirty="0"/>
              <a:t>What is one project?</a:t>
            </a:r>
          </a:p>
        </p:txBody>
      </p:sp>
      <p:sp>
        <p:nvSpPr>
          <p:cNvPr id="20" name="Rounded Rectangle 19">
            <a:extLst>
              <a:ext uri="{FF2B5EF4-FFF2-40B4-BE49-F238E27FC236}">
                <a16:creationId xmlns:a16="http://schemas.microsoft.com/office/drawing/2014/main" id="{C55B19AE-47D1-CE4E-9FCE-9CE4E69C810D}"/>
              </a:ext>
            </a:extLst>
          </p:cNvPr>
          <p:cNvSpPr/>
          <p:nvPr/>
        </p:nvSpPr>
        <p:spPr>
          <a:xfrm>
            <a:off x="3206496" y="2562233"/>
            <a:ext cx="349605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goes into which folders?</a:t>
            </a:r>
          </a:p>
        </p:txBody>
      </p:sp>
      <p:sp>
        <p:nvSpPr>
          <p:cNvPr id="21" name="Rounded Rectangle 20">
            <a:extLst>
              <a:ext uri="{FF2B5EF4-FFF2-40B4-BE49-F238E27FC236}">
                <a16:creationId xmlns:a16="http://schemas.microsoft.com/office/drawing/2014/main" id="{AC9F5F73-B89B-FA4D-890A-DD7042856C53}"/>
              </a:ext>
            </a:extLst>
          </p:cNvPr>
          <p:cNvSpPr/>
          <p:nvPr/>
        </p:nvSpPr>
        <p:spPr>
          <a:xfrm>
            <a:off x="7352343" y="2533665"/>
            <a:ext cx="292608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Experiments</a:t>
            </a:r>
          </a:p>
        </p:txBody>
      </p:sp>
      <p:sp>
        <p:nvSpPr>
          <p:cNvPr id="22" name="Rounded Rectangle 21">
            <a:extLst>
              <a:ext uri="{FF2B5EF4-FFF2-40B4-BE49-F238E27FC236}">
                <a16:creationId xmlns:a16="http://schemas.microsoft.com/office/drawing/2014/main" id="{1056AC09-CB2E-D94C-80BE-8A25DFF7BC79}"/>
              </a:ext>
            </a:extLst>
          </p:cNvPr>
          <p:cNvSpPr/>
          <p:nvPr/>
        </p:nvSpPr>
        <p:spPr>
          <a:xfrm>
            <a:off x="7352343" y="3176972"/>
            <a:ext cx="292608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Systems</a:t>
            </a:r>
          </a:p>
        </p:txBody>
      </p:sp>
      <p:sp>
        <p:nvSpPr>
          <p:cNvPr id="23" name="Rounded Rectangle 22">
            <a:extLst>
              <a:ext uri="{FF2B5EF4-FFF2-40B4-BE49-F238E27FC236}">
                <a16:creationId xmlns:a16="http://schemas.microsoft.com/office/drawing/2014/main" id="{BCA5D0BD-7167-454F-8B89-AA14BF2257CF}"/>
              </a:ext>
            </a:extLst>
          </p:cNvPr>
          <p:cNvSpPr/>
          <p:nvPr/>
        </p:nvSpPr>
        <p:spPr>
          <a:xfrm>
            <a:off x="10353905" y="2726483"/>
            <a:ext cx="923606"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24" name="Rounded Rectangle 23">
            <a:extLst>
              <a:ext uri="{FF2B5EF4-FFF2-40B4-BE49-F238E27FC236}">
                <a16:creationId xmlns:a16="http://schemas.microsoft.com/office/drawing/2014/main" id="{29F9DE09-B78A-D347-B8F8-1F952D1E7A20}"/>
              </a:ext>
            </a:extLst>
          </p:cNvPr>
          <p:cNvSpPr/>
          <p:nvPr/>
        </p:nvSpPr>
        <p:spPr>
          <a:xfrm>
            <a:off x="10579226" y="3004022"/>
            <a:ext cx="923606"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25" name="Rounded Rectangle 24">
            <a:extLst>
              <a:ext uri="{FF2B5EF4-FFF2-40B4-BE49-F238E27FC236}">
                <a16:creationId xmlns:a16="http://schemas.microsoft.com/office/drawing/2014/main" id="{2A38467F-178A-4147-B116-2096B9FAC89D}"/>
              </a:ext>
            </a:extLst>
          </p:cNvPr>
          <p:cNvSpPr/>
          <p:nvPr/>
        </p:nvSpPr>
        <p:spPr>
          <a:xfrm>
            <a:off x="3206496" y="3184623"/>
            <a:ext cx="349605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or file name changes</a:t>
            </a:r>
          </a:p>
        </p:txBody>
      </p:sp>
      <p:sp>
        <p:nvSpPr>
          <p:cNvPr id="26" name="Rounded Rectangle 25">
            <a:extLst>
              <a:ext uri="{FF2B5EF4-FFF2-40B4-BE49-F238E27FC236}">
                <a16:creationId xmlns:a16="http://schemas.microsoft.com/office/drawing/2014/main" id="{A84E5BBF-B774-FD4E-8D1E-AA59E58A420C}"/>
              </a:ext>
            </a:extLst>
          </p:cNvPr>
          <p:cNvSpPr/>
          <p:nvPr/>
        </p:nvSpPr>
        <p:spPr>
          <a:xfrm>
            <a:off x="5063848" y="3785731"/>
            <a:ext cx="1638704"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 files (history)</a:t>
            </a:r>
          </a:p>
        </p:txBody>
      </p:sp>
      <p:sp>
        <p:nvSpPr>
          <p:cNvPr id="4" name="5-Point Star 3">
            <a:extLst>
              <a:ext uri="{FF2B5EF4-FFF2-40B4-BE49-F238E27FC236}">
                <a16:creationId xmlns:a16="http://schemas.microsoft.com/office/drawing/2014/main" id="{0E2CEA89-BC52-0F46-96A2-F99ED1BDF042}"/>
              </a:ext>
            </a:extLst>
          </p:cNvPr>
          <p:cNvSpPr/>
          <p:nvPr/>
        </p:nvSpPr>
        <p:spPr>
          <a:xfrm>
            <a:off x="2793847" y="3015169"/>
            <a:ext cx="412649" cy="471835"/>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FA4E2E-9301-B144-8C3A-94FA578AC909}"/>
              </a:ext>
            </a:extLst>
          </p:cNvPr>
          <p:cNvSpPr/>
          <p:nvPr/>
        </p:nvSpPr>
        <p:spPr>
          <a:xfrm>
            <a:off x="3796482" y="5245776"/>
            <a:ext cx="2926080" cy="1383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Timeline of backups</a:t>
            </a:r>
          </a:p>
          <a:p>
            <a:pPr algn="ctr"/>
            <a:r>
              <a:rPr lang="en-US" dirty="0"/>
              <a:t>Week</a:t>
            </a:r>
          </a:p>
          <a:p>
            <a:pPr algn="ctr"/>
            <a:r>
              <a:rPr lang="en-US" dirty="0"/>
              <a:t>Month</a:t>
            </a:r>
          </a:p>
          <a:p>
            <a:pPr algn="ctr"/>
            <a:r>
              <a:rPr lang="en-US" dirty="0"/>
              <a:t>Molt phase </a:t>
            </a:r>
          </a:p>
          <a:p>
            <a:pPr algn="ctr"/>
            <a:r>
              <a:rPr lang="en-US" dirty="0"/>
              <a:t>9 day cycle</a:t>
            </a:r>
          </a:p>
        </p:txBody>
      </p:sp>
      <p:sp>
        <p:nvSpPr>
          <p:cNvPr id="30" name="5-Point Star 29">
            <a:extLst>
              <a:ext uri="{FF2B5EF4-FFF2-40B4-BE49-F238E27FC236}">
                <a16:creationId xmlns:a16="http://schemas.microsoft.com/office/drawing/2014/main" id="{45EB26A3-05E3-534E-B520-99B5F6350887}"/>
              </a:ext>
            </a:extLst>
          </p:cNvPr>
          <p:cNvSpPr/>
          <p:nvPr/>
        </p:nvSpPr>
        <p:spPr>
          <a:xfrm>
            <a:off x="3314192" y="5244513"/>
            <a:ext cx="412649" cy="471835"/>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10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fontScale="70000" lnSpcReduction="20000"/>
          </a:bodyPr>
          <a:lstStyle/>
          <a:p>
            <a:r>
              <a:rPr lang="en-US" dirty="0"/>
              <a:t>All your data should be saved to the </a:t>
            </a:r>
            <a:r>
              <a:rPr lang="en-US" dirty="0" err="1"/>
              <a:t>Wolkovich</a:t>
            </a:r>
            <a:r>
              <a:rPr lang="en-US" dirty="0"/>
              <a:t> Lab server (midge) backup section, which is regularly backed-up. </a:t>
            </a:r>
          </a:p>
          <a:p>
            <a:pPr lvl="1"/>
            <a:r>
              <a:rPr lang="en-US" dirty="0"/>
              <a:t>Please update files instead of keeping versions of them with different names. </a:t>
            </a:r>
          </a:p>
          <a:p>
            <a:pPr lvl="1"/>
            <a:r>
              <a:rPr lang="en-US" dirty="0"/>
              <a:t>Ideally data on </a:t>
            </a:r>
            <a:r>
              <a:rPr lang="en-US" dirty="0">
                <a:solidFill>
                  <a:schemeClr val="bg1">
                    <a:lumMod val="50000"/>
                  </a:schemeClr>
                </a:solidFill>
              </a:rPr>
              <a:t>midge </a:t>
            </a:r>
            <a:r>
              <a:rPr lang="en-US" dirty="0"/>
              <a:t>will also be kept in a csv or txt form on GitHub or another versioning repository. </a:t>
            </a:r>
          </a:p>
          <a:p>
            <a:r>
              <a:rPr lang="en-US" dirty="0"/>
              <a:t>Code can be kept on </a:t>
            </a:r>
            <a:r>
              <a:rPr lang="en-US" dirty="0" err="1"/>
              <a:t>Github</a:t>
            </a:r>
            <a:r>
              <a:rPr lang="en-US" dirty="0"/>
              <a:t> </a:t>
            </a:r>
          </a:p>
          <a:p>
            <a:pPr lvl="1"/>
            <a:r>
              <a:rPr lang="en-US" dirty="0"/>
              <a:t>Only if this is clearly documented. You will need to put data on </a:t>
            </a:r>
            <a:r>
              <a:rPr lang="en-US" dirty="0">
                <a:solidFill>
                  <a:schemeClr val="bg1">
                    <a:lumMod val="50000"/>
                  </a:schemeClr>
                </a:solidFill>
              </a:rPr>
              <a:t>Midge? </a:t>
            </a:r>
            <a:endParaRPr lang="en-US" dirty="0"/>
          </a:p>
          <a:p>
            <a:pPr lvl="1"/>
            <a:r>
              <a:rPr lang="en-US" dirty="0"/>
              <a:t>Modify versions of it in GitHub.</a:t>
            </a:r>
          </a:p>
          <a:p>
            <a:r>
              <a:rPr lang="en-US" dirty="0"/>
              <a:t>You can and should delete data files off the lab server, once publicly archived. Some files that are too large or otherwise not possible to, check with Lizzie.</a:t>
            </a:r>
          </a:p>
          <a:p>
            <a:pPr marL="3429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11" name="Rounded Rectangle 10">
            <a:extLst>
              <a:ext uri="{FF2B5EF4-FFF2-40B4-BE49-F238E27FC236}">
                <a16:creationId xmlns:a16="http://schemas.microsoft.com/office/drawing/2014/main" id="{49E5476B-DA13-7443-AAA5-24BB6EC3553B}"/>
              </a:ext>
            </a:extLst>
          </p:cNvPr>
          <p:cNvSpPr/>
          <p:nvPr/>
        </p:nvSpPr>
        <p:spPr>
          <a:xfrm>
            <a:off x="2726146" y="5758958"/>
            <a:ext cx="2516413"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also contact Lizze?</a:t>
            </a:r>
          </a:p>
        </p:txBody>
      </p:sp>
    </p:spTree>
    <p:extLst>
      <p:ext uri="{BB962C8B-B14F-4D97-AF65-F5344CB8AC3E}">
        <p14:creationId xmlns:p14="http://schemas.microsoft.com/office/powerpoint/2010/main" val="34429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Calibri"/>
              <a:buNone/>
            </a:pPr>
            <a:r>
              <a:rPr lang="en-US" sz="3600" dirty="0">
                <a:solidFill>
                  <a:srgbClr val="FFFFFF"/>
                </a:solidFill>
              </a:rPr>
              <a:t>Input: Wolkovich Lab Document</a:t>
            </a:r>
            <a:endParaRPr dirty="0"/>
          </a:p>
        </p:txBody>
      </p:sp>
      <p:sp>
        <p:nvSpPr>
          <p:cNvPr id="110" name="Google Shape;110;p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3"/>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3"/>
          <p:cNvSpPr txBox="1">
            <a:spLocks noGrp="1"/>
          </p:cNvSpPr>
          <p:nvPr>
            <p:ph type="body" idx="1"/>
          </p:nvPr>
        </p:nvSpPr>
        <p:spPr>
          <a:xfrm>
            <a:off x="7277100" y="2798387"/>
            <a:ext cx="4230273" cy="3283260"/>
          </a:xfrm>
          <a:prstGeom prst="rect">
            <a:avLst/>
          </a:prstGeom>
          <a:noFill/>
          <a:ln>
            <a:noFill/>
          </a:ln>
        </p:spPr>
        <p:txBody>
          <a:bodyPr spcFirstLastPara="1" wrap="square" lIns="91425" tIns="45700" rIns="91425" bIns="45700" anchor="ctr" anchorCtr="0">
            <a:normAutofit/>
          </a:bodyPr>
          <a:lstStyle/>
          <a:p>
            <a:pPr marL="0" lvl="0" indent="0" algn="l" rtl="0">
              <a:lnSpc>
                <a:spcPct val="70000"/>
              </a:lnSpc>
              <a:spcBef>
                <a:spcPts val="0"/>
              </a:spcBef>
              <a:spcAft>
                <a:spcPts val="0"/>
              </a:spcAft>
              <a:buClr>
                <a:schemeClr val="dk1"/>
              </a:buClr>
              <a:buSzPts val="2092"/>
              <a:buNone/>
            </a:pPr>
            <a:r>
              <a:rPr lang="en-US" sz="2092"/>
              <a:t>Questions for NWFSC lab:</a:t>
            </a:r>
            <a:endParaRPr/>
          </a:p>
          <a:p>
            <a:pPr marL="228600" lvl="0" indent="-228600" algn="l" rtl="0">
              <a:lnSpc>
                <a:spcPct val="70000"/>
              </a:lnSpc>
              <a:spcBef>
                <a:spcPts val="1000"/>
              </a:spcBef>
              <a:spcAft>
                <a:spcPts val="0"/>
              </a:spcAft>
              <a:buClr>
                <a:schemeClr val="dk1"/>
              </a:buClr>
              <a:buSzPts val="2092"/>
              <a:buChar char="•"/>
            </a:pPr>
            <a:r>
              <a:rPr lang="en-US" sz="2092"/>
              <a:t>How to handle field notes</a:t>
            </a:r>
            <a:endParaRPr/>
          </a:p>
          <a:p>
            <a:pPr marL="228600" lvl="0" indent="-228600" algn="l" rtl="0">
              <a:lnSpc>
                <a:spcPct val="70000"/>
              </a:lnSpc>
              <a:spcBef>
                <a:spcPts val="1000"/>
              </a:spcBef>
              <a:spcAft>
                <a:spcPts val="0"/>
              </a:spcAft>
              <a:buClr>
                <a:schemeClr val="dk1"/>
              </a:buClr>
              <a:buSzPts val="2092"/>
              <a:buChar char="•"/>
            </a:pPr>
            <a:r>
              <a:rPr lang="en-US" sz="2092"/>
              <a:t>How to designate processed/derived data</a:t>
            </a:r>
            <a:endParaRPr/>
          </a:p>
          <a:p>
            <a:pPr marL="228600" lvl="0" indent="-228600" algn="l" rtl="0">
              <a:lnSpc>
                <a:spcPct val="70000"/>
              </a:lnSpc>
              <a:spcBef>
                <a:spcPts val="1000"/>
              </a:spcBef>
              <a:spcAft>
                <a:spcPts val="0"/>
              </a:spcAft>
              <a:buClr>
                <a:schemeClr val="dk1"/>
              </a:buClr>
              <a:buSzPts val="2092"/>
              <a:buChar char="•"/>
            </a:pPr>
            <a:r>
              <a:rPr lang="en-US" sz="2092"/>
              <a:t>What is the threshold for received data? Should the lab accept derived data without raw data w/ commented metadata files? </a:t>
            </a:r>
            <a:endParaRPr/>
          </a:p>
          <a:p>
            <a:pPr marL="228600" lvl="0" indent="-228600" algn="l" rtl="0">
              <a:lnSpc>
                <a:spcPct val="70000"/>
              </a:lnSpc>
              <a:spcBef>
                <a:spcPts val="1000"/>
              </a:spcBef>
              <a:spcAft>
                <a:spcPts val="0"/>
              </a:spcAft>
              <a:buClr>
                <a:schemeClr val="dk1"/>
              </a:buClr>
              <a:buSzPts val="2092"/>
              <a:buChar char="•"/>
            </a:pPr>
            <a:r>
              <a:rPr lang="en-US" sz="2092"/>
              <a:t>How to handle version control of received data</a:t>
            </a:r>
            <a:endParaRPr/>
          </a:p>
          <a:p>
            <a:pPr marL="0" lvl="0" indent="0" algn="l" rtl="0">
              <a:lnSpc>
                <a:spcPct val="70000"/>
              </a:lnSpc>
              <a:spcBef>
                <a:spcPts val="1000"/>
              </a:spcBef>
              <a:spcAft>
                <a:spcPts val="0"/>
              </a:spcAft>
              <a:buClr>
                <a:schemeClr val="dk1"/>
              </a:buClr>
              <a:buSzPts val="2092"/>
              <a:buNone/>
            </a:pPr>
            <a:endParaRPr sz="2092"/>
          </a:p>
        </p:txBody>
      </p:sp>
      <p:pic>
        <p:nvPicPr>
          <p:cNvPr id="114" name="Google Shape;114;p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115" name="Google Shape;115;p3"/>
          <p:cNvPicPr preferRelativeResize="0"/>
          <p:nvPr/>
        </p:nvPicPr>
        <p:blipFill rotWithShape="1">
          <a:blip r:embed="rId4">
            <a:alphaModFix/>
          </a:blip>
          <a:srcRect/>
          <a:stretch/>
        </p:blipFill>
        <p:spPr>
          <a:xfrm>
            <a:off x="731520" y="2681219"/>
            <a:ext cx="2819250" cy="3517596"/>
          </a:xfrm>
          <a:prstGeom prst="rect">
            <a:avLst/>
          </a:prstGeom>
          <a:noFill/>
          <a:ln>
            <a:noFill/>
          </a:ln>
        </p:spPr>
      </p:pic>
      <p:sp>
        <p:nvSpPr>
          <p:cNvPr id="116" name="Google Shape;116;p3"/>
          <p:cNvSpPr/>
          <p:nvPr/>
        </p:nvSpPr>
        <p:spPr>
          <a:xfrm>
            <a:off x="3681984" y="2681219"/>
            <a:ext cx="3452058" cy="417581"/>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Items Not Covered:</a:t>
            </a:r>
            <a:endParaRPr/>
          </a:p>
        </p:txBody>
      </p:sp>
      <p:pic>
        <p:nvPicPr>
          <p:cNvPr id="117" name="Google Shape;117;p3" descr="CDOC | Best Cloud, On-Premise Document Management System Software"/>
          <p:cNvPicPr preferRelativeResize="0"/>
          <p:nvPr/>
        </p:nvPicPr>
        <p:blipFill rotWithShape="1">
          <a:blip r:embed="rId5">
            <a:alphaModFix/>
          </a:blip>
          <a:srcRect/>
          <a:stretch/>
        </p:blipFill>
        <p:spPr>
          <a:xfrm>
            <a:off x="7352343" y="731520"/>
            <a:ext cx="1934146" cy="1525285"/>
          </a:xfrm>
          <a:prstGeom prst="rect">
            <a:avLst/>
          </a:prstGeom>
          <a:noFill/>
          <a:ln>
            <a:noFill/>
          </a:ln>
        </p:spPr>
      </p:pic>
      <p:pic>
        <p:nvPicPr>
          <p:cNvPr id="118" name="Google Shape;118;p3"/>
          <p:cNvPicPr preferRelativeResize="0"/>
          <p:nvPr/>
        </p:nvPicPr>
        <p:blipFill rotWithShape="1">
          <a:blip r:embed="rId6">
            <a:alphaModFix/>
          </a:blip>
          <a:srcRect/>
          <a:stretch/>
        </p:blipFill>
        <p:spPr>
          <a:xfrm>
            <a:off x="1660302" y="3429000"/>
            <a:ext cx="961686" cy="339525"/>
          </a:xfrm>
          <a:prstGeom prst="rect">
            <a:avLst/>
          </a:prstGeom>
          <a:noFill/>
          <a:ln>
            <a:noFill/>
          </a:ln>
        </p:spPr>
      </p:pic>
      <p:pic>
        <p:nvPicPr>
          <p:cNvPr id="119" name="Google Shape;119;p3" descr="Contact Us"/>
          <p:cNvPicPr preferRelativeResize="0"/>
          <p:nvPr/>
        </p:nvPicPr>
        <p:blipFill rotWithShape="1">
          <a:blip r:embed="rId7">
            <a:alphaModFix/>
          </a:blip>
          <a:srcRect/>
          <a:stretch/>
        </p:blipFill>
        <p:spPr>
          <a:xfrm>
            <a:off x="2834640" y="2798387"/>
            <a:ext cx="340887" cy="466105"/>
          </a:xfrm>
          <a:prstGeom prst="rect">
            <a:avLst/>
          </a:prstGeom>
          <a:noFill/>
          <a:ln>
            <a:noFill/>
          </a:ln>
        </p:spPr>
      </p:pic>
      <p:pic>
        <p:nvPicPr>
          <p:cNvPr id="120" name="Google Shape;120;p3" descr="Harvard University Logo Vector (.AI) Free Download"/>
          <p:cNvPicPr preferRelativeResize="0"/>
          <p:nvPr/>
        </p:nvPicPr>
        <p:blipFill rotWithShape="1">
          <a:blip r:embed="rId8">
            <a:alphaModFix/>
          </a:blip>
          <a:srcRect/>
          <a:stretch/>
        </p:blipFill>
        <p:spPr>
          <a:xfrm>
            <a:off x="2816352" y="3429000"/>
            <a:ext cx="363562" cy="466105"/>
          </a:xfrm>
          <a:prstGeom prst="rect">
            <a:avLst/>
          </a:prstGeom>
          <a:noFill/>
          <a:ln>
            <a:noFill/>
          </a:ln>
        </p:spPr>
      </p:pic>
      <p:sp>
        <p:nvSpPr>
          <p:cNvPr id="121" name="Google Shape;121;p3"/>
          <p:cNvSpPr/>
          <p:nvPr/>
        </p:nvSpPr>
        <p:spPr>
          <a:xfrm>
            <a:off x="3681984" y="3299037"/>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Clear guideline when creating raw data- when first collecting</a:t>
            </a:r>
            <a:endParaRPr/>
          </a:p>
        </p:txBody>
      </p:sp>
      <p:sp>
        <p:nvSpPr>
          <p:cNvPr id="122" name="Google Shape;122;p3"/>
          <p:cNvSpPr/>
          <p:nvPr/>
        </p:nvSpPr>
        <p:spPr>
          <a:xfrm>
            <a:off x="3687900" y="4040787"/>
            <a:ext cx="3452100" cy="1220700"/>
          </a:xfrm>
          <a:prstGeom prst="roundRect">
            <a:avLst>
              <a:gd name="adj" fmla="val 16667"/>
            </a:avLst>
          </a:prstGeom>
          <a:solidFill>
            <a:srgbClr val="F9CB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how to handle logs -</a:t>
            </a:r>
            <a:r>
              <a:rPr lang="en-US" sz="1800" b="1">
                <a:solidFill>
                  <a:schemeClr val="lt1"/>
                </a:solidFill>
                <a:latin typeface="Calibri"/>
                <a:ea typeface="Calibri"/>
                <a:cs typeface="Calibri"/>
                <a:sym typeface="Calibri"/>
              </a:rPr>
              <a:t> “green book” guidance - event calendars - is that data? yes...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GitHUB backups </a:t>
            </a:r>
          </a:p>
        </p:txBody>
      </p:sp>
      <p:sp>
        <p:nvSpPr>
          <p:cNvPr id="24" name="Rounded Rectangle 23">
            <a:extLst>
              <a:ext uri="{FF2B5EF4-FFF2-40B4-BE49-F238E27FC236}">
                <a16:creationId xmlns:a16="http://schemas.microsoft.com/office/drawing/2014/main" id="{29F9DE09-B78A-D347-B8F8-1F952D1E7A20}"/>
              </a:ext>
            </a:extLst>
          </p:cNvPr>
          <p:cNvSpPr/>
          <p:nvPr/>
        </p:nvSpPr>
        <p:spPr>
          <a:xfrm>
            <a:off x="3796482" y="4543431"/>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different scripts will live</a:t>
            </a:r>
          </a:p>
        </p:txBody>
      </p:sp>
      <p:sp>
        <p:nvSpPr>
          <p:cNvPr id="27" name="Rounded Rectangle 26">
            <a:extLst>
              <a:ext uri="{FF2B5EF4-FFF2-40B4-BE49-F238E27FC236}">
                <a16:creationId xmlns:a16="http://schemas.microsoft.com/office/drawing/2014/main" id="{EEF33F50-491F-7B4F-AFB4-F3049D58C7B5}"/>
              </a:ext>
            </a:extLst>
          </p:cNvPr>
          <p:cNvSpPr/>
          <p:nvPr/>
        </p:nvSpPr>
        <p:spPr>
          <a:xfrm>
            <a:off x="3776472" y="2539110"/>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to archive your outputs</a:t>
            </a:r>
          </a:p>
        </p:txBody>
      </p:sp>
      <p:sp>
        <p:nvSpPr>
          <p:cNvPr id="28" name="Rounded Rectangle 27">
            <a:extLst>
              <a:ext uri="{FF2B5EF4-FFF2-40B4-BE49-F238E27FC236}">
                <a16:creationId xmlns:a16="http://schemas.microsoft.com/office/drawing/2014/main" id="{56E663A7-EE11-A44C-B150-397C886B63F9}"/>
              </a:ext>
            </a:extLst>
          </p:cNvPr>
          <p:cNvSpPr/>
          <p:nvPr/>
        </p:nvSpPr>
        <p:spPr>
          <a:xfrm>
            <a:off x="3776472" y="5420579"/>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CSVs Tables Plots can’t live in a REPOS alone</a:t>
            </a:r>
          </a:p>
        </p:txBody>
      </p:sp>
    </p:spTree>
    <p:extLst>
      <p:ext uri="{BB962C8B-B14F-4D97-AF65-F5344CB8AC3E}">
        <p14:creationId xmlns:p14="http://schemas.microsoft.com/office/powerpoint/2010/main" val="158301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20000"/>
          </a:bodyPr>
          <a:lstStyle/>
          <a:p>
            <a:r>
              <a:rPr lang="en-US" sz="2400" dirty="0">
                <a:solidFill>
                  <a:schemeClr val="bg1">
                    <a:lumMod val="50000"/>
                  </a:schemeClr>
                </a:solidFill>
              </a:rPr>
              <a:t>For each of your projects include a tab-delimited txt or csv file in the </a:t>
            </a:r>
            <a:r>
              <a:rPr lang="en-US" sz="2400" dirty="0">
                <a:solidFill>
                  <a:schemeClr val="tx1"/>
                </a:solidFill>
              </a:rPr>
              <a:t>“Where </a:t>
            </a:r>
            <a:r>
              <a:rPr lang="en-US" sz="2400" dirty="0" err="1">
                <a:solidFill>
                  <a:schemeClr val="tx1"/>
                </a:solidFill>
              </a:rPr>
              <a:t>DataCode</a:t>
            </a:r>
            <a:r>
              <a:rPr lang="en-US" sz="2400" dirty="0">
                <a:solidFill>
                  <a:schemeClr val="tx1"/>
                </a:solidFill>
              </a:rPr>
              <a:t> Live” folder on the lab’s Google drive. This file should be named after your project, include your name as author of the file, the names of everyone who worked on the project, and the time period of the project. </a:t>
            </a:r>
          </a:p>
          <a:p>
            <a:r>
              <a:rPr lang="en-US" sz="2400" dirty="0">
                <a:solidFill>
                  <a:schemeClr val="bg1">
                    <a:lumMod val="50000"/>
                  </a:schemeClr>
                </a:solidFill>
              </a:rPr>
              <a:t>It should </a:t>
            </a:r>
            <a:r>
              <a:rPr lang="en-US" sz="2400" dirty="0">
                <a:solidFill>
                  <a:schemeClr val="tx1"/>
                </a:solidFill>
              </a:rPr>
              <a:t>list each raw (not derived!) datafile </a:t>
            </a:r>
            <a:r>
              <a:rPr lang="en-US" sz="2400" dirty="0">
                <a:solidFill>
                  <a:schemeClr val="bg1">
                    <a:lumMod val="50000"/>
                  </a:schemeClr>
                </a:solidFill>
              </a:rPr>
              <a:t>and where it is located as well as the names of all major code files and where they are located.</a:t>
            </a:r>
          </a:p>
          <a:p>
            <a:r>
              <a:rPr lang="en-US" sz="2400" dirty="0">
                <a:solidFill>
                  <a:schemeClr val="bg1">
                    <a:lumMod val="50000"/>
                  </a:schemeClr>
                </a:solidFill>
              </a:rPr>
              <a:t> Make this very clear so anyone can find </a:t>
            </a:r>
            <a:r>
              <a:rPr lang="en-US" sz="2400" dirty="0">
                <a:solidFill>
                  <a:schemeClr val="tx1"/>
                </a:solidFill>
              </a:rPr>
              <a:t>the associated data and code. You must check this file and update it as needed as every 6 months</a:t>
            </a:r>
            <a:r>
              <a:rPr lang="en-US" sz="2400" dirty="0">
                <a:solidFill>
                  <a:schemeClr val="bg1">
                    <a:lumMod val="50000"/>
                  </a:schemeClr>
                </a:solidFill>
              </a:rPr>
              <a:t>. A template is provided in the “Where </a:t>
            </a:r>
            <a:r>
              <a:rPr lang="en-US" sz="2400" dirty="0" err="1">
                <a:solidFill>
                  <a:schemeClr val="bg1">
                    <a:lumMod val="50000"/>
                  </a:schemeClr>
                </a:solidFill>
              </a:rPr>
              <a:t>DataCode</a:t>
            </a:r>
            <a:r>
              <a:rPr lang="en-US" sz="2400" dirty="0">
                <a:solidFill>
                  <a:schemeClr val="bg1">
                    <a:lumMod val="50000"/>
                  </a:schemeClr>
                </a:solidFill>
              </a:rPr>
              <a:t> Live” folder called Ze Template to help. Be sure to update the “Where </a:t>
            </a:r>
            <a:r>
              <a:rPr lang="en-US" sz="2400" dirty="0" err="1">
                <a:solidFill>
                  <a:schemeClr val="bg1">
                    <a:lumMod val="50000"/>
                  </a:schemeClr>
                </a:solidFill>
              </a:rPr>
              <a:t>DataCode</a:t>
            </a:r>
            <a:r>
              <a:rPr lang="en-US" sz="2400" dirty="0">
                <a:solidFill>
                  <a:schemeClr val="bg1">
                    <a:lumMod val="50000"/>
                  </a:schemeClr>
                </a:solidFill>
              </a:rPr>
              <a:t> Live” file once data are publicly archived and discuss with Lizzie making sure all files are properly archived.</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509889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sp>
        <p:nvSpPr>
          <p:cNvPr id="24" name="Rounded Rectangle 23">
            <a:extLst>
              <a:ext uri="{FF2B5EF4-FFF2-40B4-BE49-F238E27FC236}">
                <a16:creationId xmlns:a16="http://schemas.microsoft.com/office/drawing/2014/main" id="{29F9DE09-B78A-D347-B8F8-1F952D1E7A20}"/>
              </a:ext>
            </a:extLst>
          </p:cNvPr>
          <p:cNvSpPr/>
          <p:nvPr/>
        </p:nvSpPr>
        <p:spPr>
          <a:xfrm>
            <a:off x="4838798" y="3586046"/>
            <a:ext cx="3480618" cy="7059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two documents allowed</a:t>
            </a:r>
          </a:p>
        </p:txBody>
      </p:sp>
      <p:sp>
        <p:nvSpPr>
          <p:cNvPr id="27" name="Rounded Rectangle 26">
            <a:extLst>
              <a:ext uri="{FF2B5EF4-FFF2-40B4-BE49-F238E27FC236}">
                <a16:creationId xmlns:a16="http://schemas.microsoft.com/office/drawing/2014/main" id="{EEF33F50-491F-7B4F-AFB4-F3049D58C7B5}"/>
              </a:ext>
            </a:extLst>
          </p:cNvPr>
          <p:cNvSpPr/>
          <p:nvPr/>
        </p:nvSpPr>
        <p:spPr>
          <a:xfrm>
            <a:off x="4871162" y="2708898"/>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 OA Drive Management </a:t>
            </a:r>
          </a:p>
        </p:txBody>
      </p:sp>
      <p:sp>
        <p:nvSpPr>
          <p:cNvPr id="28" name="Rounded Rectangle 27">
            <a:extLst>
              <a:ext uri="{FF2B5EF4-FFF2-40B4-BE49-F238E27FC236}">
                <a16:creationId xmlns:a16="http://schemas.microsoft.com/office/drawing/2014/main" id="{56E663A7-EE11-A44C-B150-397C886B63F9}"/>
              </a:ext>
            </a:extLst>
          </p:cNvPr>
          <p:cNvSpPr/>
          <p:nvPr/>
        </p:nvSpPr>
        <p:spPr>
          <a:xfrm>
            <a:off x="6542531" y="4543432"/>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Pictural file showing a rough map of the drive (wave tops) </a:t>
            </a:r>
          </a:p>
        </p:txBody>
      </p:sp>
      <p:sp>
        <p:nvSpPr>
          <p:cNvPr id="12" name="Rounded Rectangle 11">
            <a:extLst>
              <a:ext uri="{FF2B5EF4-FFF2-40B4-BE49-F238E27FC236}">
                <a16:creationId xmlns:a16="http://schemas.microsoft.com/office/drawing/2014/main" id="{0A7BB2C6-A99C-2B45-8DB5-85ED48E3FC38}"/>
              </a:ext>
            </a:extLst>
          </p:cNvPr>
          <p:cNvSpPr/>
          <p:nvPr/>
        </p:nvSpPr>
        <p:spPr>
          <a:xfrm>
            <a:off x="2834131" y="4543432"/>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of experiments and associated raw data files with live links</a:t>
            </a:r>
          </a:p>
        </p:txBody>
      </p:sp>
    </p:spTree>
    <p:extLst>
      <p:ext uri="{BB962C8B-B14F-4D97-AF65-F5344CB8AC3E}">
        <p14:creationId xmlns:p14="http://schemas.microsoft.com/office/powerpoint/2010/main" val="402646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10000"/>
          </a:bodyPr>
          <a:lstStyle/>
          <a:p>
            <a:pPr marL="114300" indent="0">
              <a:buNone/>
            </a:pPr>
            <a:r>
              <a:rPr lang="en-US" sz="2400" dirty="0">
                <a:solidFill>
                  <a:schemeClr val="tx1"/>
                </a:solidFill>
              </a:rPr>
              <a:t>5.2 Preferred repository for data archiving and publication</a:t>
            </a:r>
          </a:p>
          <a:p>
            <a:r>
              <a:rPr lang="en-US" sz="2400" dirty="0">
                <a:solidFill>
                  <a:schemeClr val="bg1">
                    <a:lumMod val="50000"/>
                  </a:schemeClr>
                </a:solidFill>
              </a:rPr>
              <a:t>All lab members who use data in the lab agree to make the data public (see 7 below) and are responsible for publication of the data. </a:t>
            </a:r>
            <a:r>
              <a:rPr lang="en-US" sz="2400" dirty="0">
                <a:solidFill>
                  <a:schemeClr val="tx1"/>
                </a:solidFill>
              </a:rPr>
              <a:t>The recommended repository is the Knowledge Network for Biocomplexity (KNB),</a:t>
            </a:r>
            <a:r>
              <a:rPr lang="en-US" sz="2400" dirty="0">
                <a:solidFill>
                  <a:schemeClr val="bg1">
                    <a:lumMod val="50000"/>
                  </a:schemeClr>
                </a:solidFill>
              </a:rPr>
              <a:t> because it includes excellent metadata standards and is a central repository for ecological data. </a:t>
            </a:r>
          </a:p>
          <a:p>
            <a:r>
              <a:rPr lang="en-US" sz="2400" dirty="0">
                <a:solidFill>
                  <a:schemeClr val="bg1">
                    <a:lumMod val="50000"/>
                  </a:schemeClr>
                </a:solidFill>
              </a:rPr>
              <a:t>Other repositories for data are allowed if approved by Lizzie and given that they are part of </a:t>
            </a:r>
            <a:r>
              <a:rPr lang="en-US" sz="2400" dirty="0" err="1">
                <a:solidFill>
                  <a:schemeClr val="tx1"/>
                </a:solidFill>
              </a:rPr>
              <a:t>DataOne</a:t>
            </a:r>
            <a:r>
              <a:rPr lang="en-US" sz="2400" dirty="0">
                <a:solidFill>
                  <a:schemeClr val="tx1"/>
                </a:solidFill>
              </a:rPr>
              <a:t>, this includes Dryad. Code related to data should ideally be published with the data on KNB or other repositories. It can also be published on GitHub, if clearly linked and noted from the data publication site.</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269306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Lab &amp; GIT Lab should we talk about this?</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pic>
        <p:nvPicPr>
          <p:cNvPr id="1026" name="Picture 2" descr="Image result for git lab">
            <a:extLst>
              <a:ext uri="{FF2B5EF4-FFF2-40B4-BE49-F238E27FC236}">
                <a16:creationId xmlns:a16="http://schemas.microsoft.com/office/drawing/2014/main" id="{EED7EC46-9B10-4743-8C1E-2ED3DD29D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624" y="3635015"/>
            <a:ext cx="4114800" cy="181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64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20000"/>
          </a:bodyPr>
          <a:lstStyle/>
          <a:p>
            <a:pPr marL="114300" indent="0">
              <a:buNone/>
            </a:pPr>
            <a:r>
              <a:rPr lang="en-US" sz="2400" dirty="0">
                <a:solidFill>
                  <a:schemeClr val="tx1"/>
                </a:solidFill>
              </a:rPr>
              <a:t>5.3 Beware data provenance issues</a:t>
            </a:r>
          </a:p>
          <a:p>
            <a:r>
              <a:rPr lang="en-US" sz="2400" dirty="0">
                <a:solidFill>
                  <a:schemeClr val="tx1">
                    <a:lumMod val="50000"/>
                    <a:lumOff val="50000"/>
                  </a:schemeClr>
                </a:solidFill>
              </a:rPr>
              <a:t>Provenance of your data includes from where it originally comes. Provenance issues crop up when data show up multiple places and it is unclear whether you are looking at the same data or different data or ... who knows. Avoid creating such issues by publishing your data once in one place. </a:t>
            </a:r>
          </a:p>
          <a:p>
            <a:r>
              <a:rPr lang="en-US" sz="2400" dirty="0">
                <a:solidFill>
                  <a:schemeClr val="tx1">
                    <a:lumMod val="50000"/>
                    <a:lumOff val="50000"/>
                  </a:schemeClr>
                </a:solidFill>
              </a:rPr>
              <a:t>So, if your data must be published on the Harvard Forest LTER site do not republish them on KNB or other sites. Avoid committing to duplicate publication and make sure you know your funders’ and field sites’ requirements for publication to avoid re-publication. </a:t>
            </a:r>
          </a:p>
          <a:p>
            <a:r>
              <a:rPr lang="en-US" sz="2400" dirty="0">
                <a:solidFill>
                  <a:schemeClr val="tx1">
                    <a:lumMod val="50000"/>
                    <a:lumOff val="50000"/>
                  </a:schemeClr>
                </a:solidFill>
              </a:rPr>
              <a:t>If needed ask sites to point to the one place you publish the data (for example, publish the data on KNB and ask journals or other repositories to point to the data on KNB).</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11" name="Rounded Rectangle 10">
            <a:extLst>
              <a:ext uri="{FF2B5EF4-FFF2-40B4-BE49-F238E27FC236}">
                <a16:creationId xmlns:a16="http://schemas.microsoft.com/office/drawing/2014/main" id="{1C8DC948-713E-2E4B-ADE1-A66FC264D69A}"/>
              </a:ext>
            </a:extLst>
          </p:cNvPr>
          <p:cNvSpPr/>
          <p:nvPr/>
        </p:nvSpPr>
        <p:spPr>
          <a:xfrm>
            <a:off x="7259180" y="6126480"/>
            <a:ext cx="1900669" cy="7059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don’t think this is us until we do fancy models</a:t>
            </a:r>
          </a:p>
        </p:txBody>
      </p:sp>
    </p:spTree>
    <p:extLst>
      <p:ext uri="{BB962C8B-B14F-4D97-AF65-F5344CB8AC3E}">
        <p14:creationId xmlns:p14="http://schemas.microsoft.com/office/powerpoint/2010/main" val="2700857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E71D-E7D3-4E4C-B3A0-D0D01FDBDC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CCEE47-0540-7E4D-B857-889EB4805F1D}"/>
              </a:ext>
            </a:extLst>
          </p:cNvPr>
          <p:cNvSpPr>
            <a:spLocks noGrp="1"/>
          </p:cNvSpPr>
          <p:nvPr>
            <p:ph type="body" idx="1"/>
          </p:nvPr>
        </p:nvSpPr>
        <p:spPr/>
        <p:txBody>
          <a:bodyPr>
            <a:normAutofit fontScale="92500" lnSpcReduction="10000"/>
          </a:bodyPr>
          <a:lstStyle/>
          <a:p>
            <a:pPr marL="114300" indent="0">
              <a:buNone/>
            </a:pPr>
            <a:r>
              <a:rPr lang="en-US" dirty="0">
                <a:solidFill>
                  <a:schemeClr val="tx1"/>
                </a:solidFill>
              </a:rPr>
              <a:t>5.2 Preferred repository for data archiving and publication</a:t>
            </a:r>
          </a:p>
          <a:p>
            <a:r>
              <a:rPr lang="en-US" dirty="0">
                <a:solidFill>
                  <a:schemeClr val="bg1">
                    <a:lumMod val="50000"/>
                  </a:schemeClr>
                </a:solidFill>
              </a:rPr>
              <a:t>All lab members who use data in the lab agree to make the data public (see 7 below) and are responsible for publication of the data. </a:t>
            </a:r>
            <a:r>
              <a:rPr lang="en-US" dirty="0">
                <a:solidFill>
                  <a:schemeClr val="tx1"/>
                </a:solidFill>
              </a:rPr>
              <a:t>The recommended repository is the Knowledge Network for Biocomplexity (KNB),</a:t>
            </a:r>
            <a:r>
              <a:rPr lang="en-US" dirty="0">
                <a:solidFill>
                  <a:schemeClr val="bg1">
                    <a:lumMod val="50000"/>
                  </a:schemeClr>
                </a:solidFill>
              </a:rPr>
              <a:t> because it includes excellent metadata standards and is a central repository for ecological data. </a:t>
            </a:r>
          </a:p>
          <a:p>
            <a:r>
              <a:rPr lang="en-US" dirty="0">
                <a:solidFill>
                  <a:schemeClr val="bg1">
                    <a:lumMod val="50000"/>
                  </a:schemeClr>
                </a:solidFill>
              </a:rPr>
              <a:t>Other repositories for data are allowed if approved by Lizzie and given that they are part of </a:t>
            </a:r>
            <a:r>
              <a:rPr lang="en-US" dirty="0" err="1">
                <a:solidFill>
                  <a:schemeClr val="tx1"/>
                </a:solidFill>
              </a:rPr>
              <a:t>DataOne</a:t>
            </a:r>
            <a:r>
              <a:rPr lang="en-US" dirty="0">
                <a:solidFill>
                  <a:schemeClr val="tx1"/>
                </a:solidFill>
              </a:rPr>
              <a:t>, this includes Dryad. Code related to data should ideally be published with the data on KNB or other repositories. It can also be published on GitHub, if clearly linked and noted from the data publication site.</a:t>
            </a:r>
          </a:p>
        </p:txBody>
      </p:sp>
    </p:spTree>
    <p:extLst>
      <p:ext uri="{BB962C8B-B14F-4D97-AF65-F5344CB8AC3E}">
        <p14:creationId xmlns:p14="http://schemas.microsoft.com/office/powerpoint/2010/main" val="1011953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Data organization and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4.1 File formats</a:t>
            </a: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1181195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pic>
        <p:nvPicPr>
          <p:cNvPr id="418" name="Google Shape;418;p24" descr="OCLC - Wikipedia"/>
          <p:cNvPicPr preferRelativeResize="0"/>
          <p:nvPr/>
        </p:nvPicPr>
        <p:blipFill rotWithShape="1">
          <a:blip r:embed="rId3">
            <a:alphaModFix/>
          </a:blip>
          <a:srcRect/>
          <a:stretch/>
        </p:blipFill>
        <p:spPr>
          <a:xfrm>
            <a:off x="3731340" y="2307052"/>
            <a:ext cx="2410644" cy="2109314"/>
          </a:xfrm>
          <a:prstGeom prst="rect">
            <a:avLst/>
          </a:prstGeom>
          <a:noFill/>
          <a:ln>
            <a:noFill/>
          </a:ln>
        </p:spPr>
      </p:pic>
      <p:pic>
        <p:nvPicPr>
          <p:cNvPr id="419" name="Google Shape;419;p24" descr="Online Computer Library Center (OCLC) renovation | Pepper Construction"/>
          <p:cNvPicPr preferRelativeResize="0"/>
          <p:nvPr/>
        </p:nvPicPr>
        <p:blipFill rotWithShape="1">
          <a:blip r:embed="rId4">
            <a:alphaModFix/>
          </a:blip>
          <a:srcRect/>
          <a:stretch/>
        </p:blipFill>
        <p:spPr>
          <a:xfrm>
            <a:off x="6727735" y="1800453"/>
            <a:ext cx="4996018" cy="3122511"/>
          </a:xfrm>
          <a:prstGeom prst="rect">
            <a:avLst/>
          </a:prstGeom>
          <a:noFill/>
          <a:ln>
            <a:noFill/>
          </a:ln>
        </p:spPr>
      </p:pic>
      <p:pic>
        <p:nvPicPr>
          <p:cNvPr id="420" name="Google Shape;420;p24" descr="Call numbers or Dewey Decimal System | Dewey decimal system, Decimals,  Dewey decimal"/>
          <p:cNvPicPr preferRelativeResize="0"/>
          <p:nvPr/>
        </p:nvPicPr>
        <p:blipFill rotWithShape="1">
          <a:blip r:embed="rId5">
            <a:alphaModFix/>
          </a:blip>
          <a:srcRect/>
          <a:stretch/>
        </p:blipFill>
        <p:spPr>
          <a:xfrm>
            <a:off x="703743" y="1800454"/>
            <a:ext cx="2441846" cy="31225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26"/>
        <p:cNvGrpSpPr/>
        <p:nvPr/>
      </p:nvGrpSpPr>
      <p:grpSpPr>
        <a:xfrm>
          <a:off x="0" y="0"/>
          <a:ext cx="0" cy="0"/>
          <a:chOff x="0" y="0"/>
          <a:chExt cx="0" cy="0"/>
        </a:xfrm>
      </p:grpSpPr>
      <p:sp>
        <p:nvSpPr>
          <p:cNvPr id="127" name="Google Shape;127;p4"/>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4"/>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Overview </a:t>
            </a:r>
            <a:endParaRPr dirty="0"/>
          </a:p>
        </p:txBody>
      </p:sp>
      <p:sp>
        <p:nvSpPr>
          <p:cNvPr id="129" name="Google Shape;129;p4"/>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4"/>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80000"/>
              </a:lnSpc>
              <a:spcBef>
                <a:spcPts val="0"/>
              </a:spcBef>
              <a:spcAft>
                <a:spcPts val="0"/>
              </a:spcAft>
              <a:buClr>
                <a:schemeClr val="dk1"/>
              </a:buClr>
              <a:buSzPts val="2220"/>
              <a:buChar char="•"/>
            </a:pPr>
            <a:r>
              <a:rPr lang="en-US" sz="2220"/>
              <a:t>Design to be useful both to those who collected the data and those reviewing data</a:t>
            </a:r>
            <a:endParaRPr/>
          </a:p>
          <a:p>
            <a:pPr marL="228600" lvl="0" indent="-228600" algn="l" rtl="0">
              <a:lnSpc>
                <a:spcPct val="80000"/>
              </a:lnSpc>
              <a:spcBef>
                <a:spcPts val="1000"/>
              </a:spcBef>
              <a:spcAft>
                <a:spcPts val="0"/>
              </a:spcAft>
              <a:buClr>
                <a:schemeClr val="dk1"/>
              </a:buClr>
              <a:buSzPts val="2220"/>
              <a:buChar char="•"/>
            </a:pPr>
            <a:r>
              <a:rPr lang="en-US" sz="2220"/>
              <a:t>Produce robust, re-usable data. Institute storage practices. Give the data a long lifespan. </a:t>
            </a:r>
            <a:endParaRPr/>
          </a:p>
          <a:p>
            <a:pPr marL="685800" lvl="1" indent="-228600" algn="l" rtl="0">
              <a:lnSpc>
                <a:spcPct val="80000"/>
              </a:lnSpc>
              <a:spcBef>
                <a:spcPts val="500"/>
              </a:spcBef>
              <a:spcAft>
                <a:spcPts val="0"/>
              </a:spcAft>
              <a:buClr>
                <a:schemeClr val="dk1"/>
              </a:buClr>
              <a:buSzPts val="1850"/>
              <a:buChar char="•"/>
            </a:pPr>
            <a:r>
              <a:rPr lang="en-US" sz="1850"/>
              <a:t>How and where data should be stored</a:t>
            </a:r>
            <a:endParaRPr/>
          </a:p>
          <a:p>
            <a:pPr marL="685800" lvl="1" indent="-228600" algn="l" rtl="0">
              <a:lnSpc>
                <a:spcPct val="80000"/>
              </a:lnSpc>
              <a:spcBef>
                <a:spcPts val="500"/>
              </a:spcBef>
              <a:spcAft>
                <a:spcPts val="0"/>
              </a:spcAft>
              <a:buClr>
                <a:schemeClr val="dk1"/>
              </a:buClr>
              <a:buSzPts val="1850"/>
              <a:buChar char="•"/>
            </a:pPr>
            <a:r>
              <a:rPr lang="en-US" sz="1850"/>
              <a:t>How data are shared within the lab</a:t>
            </a:r>
            <a:endParaRPr/>
          </a:p>
          <a:p>
            <a:pPr marL="685800" lvl="1" indent="-228600" algn="l" rtl="0">
              <a:lnSpc>
                <a:spcPct val="80000"/>
              </a:lnSpc>
              <a:spcBef>
                <a:spcPts val="500"/>
              </a:spcBef>
              <a:spcAft>
                <a:spcPts val="0"/>
              </a:spcAft>
              <a:buClr>
                <a:schemeClr val="dk1"/>
              </a:buClr>
              <a:buSzPts val="1850"/>
              <a:buChar char="•"/>
            </a:pPr>
            <a:r>
              <a:rPr lang="en-US" sz="1850"/>
              <a:t>How data are managed beyond the lab</a:t>
            </a:r>
            <a:endParaRPr/>
          </a:p>
          <a:p>
            <a:pPr marL="685800" lvl="1" indent="-228600" algn="l" rtl="0">
              <a:lnSpc>
                <a:spcPct val="80000"/>
              </a:lnSpc>
              <a:spcBef>
                <a:spcPts val="500"/>
              </a:spcBef>
              <a:spcAft>
                <a:spcPts val="0"/>
              </a:spcAft>
              <a:buClr>
                <a:schemeClr val="dk1"/>
              </a:buClr>
              <a:buSzPts val="1850"/>
              <a:buChar char="•"/>
            </a:pPr>
            <a:r>
              <a:rPr lang="en-US" sz="1850"/>
              <a:t>How to archive data.</a:t>
            </a:r>
            <a:endParaRPr/>
          </a:p>
          <a:p>
            <a:pPr marL="228600" lvl="0" indent="-228600" algn="l" rtl="0">
              <a:lnSpc>
                <a:spcPct val="80000"/>
              </a:lnSpc>
              <a:spcBef>
                <a:spcPts val="1000"/>
              </a:spcBef>
              <a:spcAft>
                <a:spcPts val="0"/>
              </a:spcAft>
              <a:buClr>
                <a:schemeClr val="dk1"/>
              </a:buClr>
              <a:buSzPts val="2220"/>
              <a:buChar char="•"/>
            </a:pPr>
            <a:r>
              <a:rPr lang="en-US" sz="2220"/>
              <a:t>Serve the researchers in the lab and meet data management requirements of funding agencies.</a:t>
            </a:r>
            <a:endParaRPr sz="2405"/>
          </a:p>
        </p:txBody>
      </p:sp>
      <p:sp>
        <p:nvSpPr>
          <p:cNvPr id="131" name="Google Shape;131;p4"/>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4"/>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33" name="Google Shape;133;p4"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134" name="Google Shape;134;p4"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38"/>
        <p:cNvGrpSpPr/>
        <p:nvPr/>
      </p:nvGrpSpPr>
      <p:grpSpPr>
        <a:xfrm>
          <a:off x="0" y="0"/>
          <a:ext cx="0" cy="0"/>
          <a:chOff x="0" y="0"/>
          <a:chExt cx="0" cy="0"/>
        </a:xfrm>
      </p:grpSpPr>
      <p:sp>
        <p:nvSpPr>
          <p:cNvPr id="139" name="Google Shape;139;p5"/>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5"/>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Ideas and Themes OA Lab– Overview Chapter </a:t>
            </a:r>
            <a:endParaRPr/>
          </a:p>
        </p:txBody>
      </p:sp>
      <p:sp>
        <p:nvSpPr>
          <p:cNvPr id="141" name="Google Shape;141;p5"/>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 name="Google Shape;142;p5"/>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5"/>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 name="Google Shape;144;p5"/>
          <p:cNvSpPr txBox="1">
            <a:spLocks noGrp="1"/>
          </p:cNvSpPr>
          <p:nvPr>
            <p:ph type="body" idx="1"/>
          </p:nvPr>
        </p:nvSpPr>
        <p:spPr>
          <a:xfrm>
            <a:off x="8961120" y="5358383"/>
            <a:ext cx="2426065" cy="723261"/>
          </a:xfrm>
          <a:prstGeom prst="rect">
            <a:avLst/>
          </a:prstGeom>
          <a:noFill/>
          <a:ln>
            <a:noFill/>
          </a:ln>
        </p:spPr>
        <p:txBody>
          <a:bodyPr spcFirstLastPara="1" wrap="square" lIns="91425" tIns="45700" rIns="91425" bIns="45700" anchor="ctr" anchorCtr="0">
            <a:normAutofit/>
          </a:bodyPr>
          <a:lstStyle/>
          <a:p>
            <a:pPr marL="228600" lvl="0" indent="-57150" algn="l" rtl="0">
              <a:lnSpc>
                <a:spcPct val="90000"/>
              </a:lnSpc>
              <a:spcBef>
                <a:spcPts val="0"/>
              </a:spcBef>
              <a:spcAft>
                <a:spcPts val="0"/>
              </a:spcAft>
              <a:buClr>
                <a:schemeClr val="dk1"/>
              </a:buClr>
              <a:buSzPts val="2700"/>
              <a:buNone/>
            </a:pPr>
            <a:endParaRPr sz="2700"/>
          </a:p>
        </p:txBody>
      </p:sp>
      <p:pic>
        <p:nvPicPr>
          <p:cNvPr id="145" name="Google Shape;145;p5"/>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146" name="Google Shape;146;p5"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147" name="Google Shape;147;p5"/>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Identify the typical user</a:t>
            </a:r>
            <a:endParaRPr/>
          </a:p>
        </p:txBody>
      </p:sp>
      <p:sp>
        <p:nvSpPr>
          <p:cNvPr id="148" name="Google Shape;148;p5"/>
          <p:cNvSpPr/>
          <p:nvPr/>
        </p:nvSpPr>
        <p:spPr>
          <a:xfrm>
            <a:off x="4373278"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Application of this document to interns as well as central projects</a:t>
            </a:r>
            <a:endParaRPr/>
          </a:p>
        </p:txBody>
      </p:sp>
      <p:sp>
        <p:nvSpPr>
          <p:cNvPr id="149" name="Google Shape;149;p5"/>
          <p:cNvSpPr/>
          <p:nvPr/>
        </p:nvSpPr>
        <p:spPr>
          <a:xfrm>
            <a:off x="4373278" y="351317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Include naming overview first or link to another chapter?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466344" y="448055"/>
            <a:ext cx="3414370" cy="3801257"/>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5" name="Google Shape;155;p6"/>
          <p:cNvSpPr txBox="1">
            <a:spLocks noGrp="1"/>
          </p:cNvSpPr>
          <p:nvPr>
            <p:ph type="title"/>
          </p:nvPr>
        </p:nvSpPr>
        <p:spPr>
          <a:xfrm>
            <a:off x="777240" y="731519"/>
            <a:ext cx="2845191" cy="32375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8D8D8"/>
              </a:buClr>
              <a:buSzPts val="3800"/>
              <a:buFont typeface="Calibri"/>
              <a:buNone/>
            </a:pPr>
            <a:r>
              <a:rPr lang="en-US" sz="3800" i="1" dirty="0">
                <a:solidFill>
                  <a:srgbClr val="D8D8D8"/>
                </a:solidFill>
              </a:rPr>
              <a:t>“Departure from the </a:t>
            </a:r>
            <a:r>
              <a:rPr lang="en-US" sz="4000" i="1" dirty="0">
                <a:solidFill>
                  <a:srgbClr val="D8D8D8"/>
                </a:solidFill>
              </a:rPr>
              <a:t>Wolkovich</a:t>
            </a:r>
            <a:br>
              <a:rPr lang="en-US" sz="4000" i="1" dirty="0">
                <a:solidFill>
                  <a:srgbClr val="D8D8D8"/>
                </a:solidFill>
              </a:rPr>
            </a:br>
            <a:r>
              <a:rPr lang="en-US" sz="4000" i="1" dirty="0">
                <a:solidFill>
                  <a:srgbClr val="D8D8D8"/>
                </a:solidFill>
              </a:rPr>
              <a:t>template”</a:t>
            </a:r>
            <a:r>
              <a:rPr lang="en-US" sz="3800" i="1" dirty="0">
                <a:solidFill>
                  <a:srgbClr val="D8D8D8"/>
                </a:solidFill>
              </a:rPr>
              <a:t> </a:t>
            </a:r>
            <a:endParaRPr dirty="0"/>
          </a:p>
        </p:txBody>
      </p:sp>
      <p:sp>
        <p:nvSpPr>
          <p:cNvPr id="156" name="Google Shape;156;p6"/>
          <p:cNvSpPr/>
          <p:nvPr/>
        </p:nvSpPr>
        <p:spPr>
          <a:xfrm>
            <a:off x="466343" y="4419227"/>
            <a:ext cx="3414369" cy="1979852"/>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6"/>
          <p:cNvSpPr/>
          <p:nvPr/>
        </p:nvSpPr>
        <p:spPr>
          <a:xfrm>
            <a:off x="4044603" y="448055"/>
            <a:ext cx="7688475" cy="5952745"/>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6" descr="Table outline"/>
          <p:cNvPicPr preferRelativeResize="0">
            <a:picLocks noGrp="1"/>
          </p:cNvPicPr>
          <p:nvPr>
            <p:ph type="body" idx="1"/>
          </p:nvPr>
        </p:nvPicPr>
        <p:blipFill rotWithShape="1">
          <a:blip r:embed="rId3">
            <a:alphaModFix/>
          </a:blip>
          <a:srcRect/>
          <a:stretch/>
        </p:blipFill>
        <p:spPr>
          <a:xfrm>
            <a:off x="1447800" y="4798701"/>
            <a:ext cx="1588007" cy="1588007"/>
          </a:xfrm>
          <a:prstGeom prst="rect">
            <a:avLst/>
          </a:prstGeom>
          <a:noFill/>
          <a:ln>
            <a:noFill/>
          </a:ln>
        </p:spPr>
      </p:pic>
      <p:pic>
        <p:nvPicPr>
          <p:cNvPr id="159" name="Google Shape;159;p6" descr="Database with solid fill"/>
          <p:cNvPicPr preferRelativeResize="0"/>
          <p:nvPr/>
        </p:nvPicPr>
        <p:blipFill rotWithShape="1">
          <a:blip r:embed="rId4">
            <a:alphaModFix/>
          </a:blip>
          <a:srcRect/>
          <a:stretch/>
        </p:blipFill>
        <p:spPr>
          <a:xfrm>
            <a:off x="804672" y="4628786"/>
            <a:ext cx="1286256" cy="1286256"/>
          </a:xfrm>
          <a:prstGeom prst="rect">
            <a:avLst/>
          </a:prstGeom>
          <a:noFill/>
          <a:ln>
            <a:noFill/>
          </a:ln>
        </p:spPr>
      </p:pic>
      <p:sp>
        <p:nvSpPr>
          <p:cNvPr id="160" name="Google Shape;160;p6"/>
          <p:cNvSpPr txBox="1"/>
          <p:nvPr/>
        </p:nvSpPr>
        <p:spPr>
          <a:xfrm>
            <a:off x="4206240" y="731519"/>
            <a:ext cx="70591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Recommend including overall best practices and simple naming conventions from the very start and confirm/reassert these practices in particular chapters</a:t>
            </a:r>
            <a:endParaRPr/>
          </a:p>
        </p:txBody>
      </p:sp>
      <p:sp>
        <p:nvSpPr>
          <p:cNvPr id="161" name="Google Shape;161;p6"/>
          <p:cNvSpPr/>
          <p:nvPr/>
        </p:nvSpPr>
        <p:spPr>
          <a:xfrm>
            <a:off x="4352544" y="1810512"/>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Naming Consistency Rules</a:t>
            </a:r>
            <a:endParaRPr/>
          </a:p>
        </p:txBody>
      </p:sp>
      <p:sp>
        <p:nvSpPr>
          <p:cNvPr id="162" name="Google Shape;162;p6"/>
          <p:cNvSpPr/>
          <p:nvPr/>
        </p:nvSpPr>
        <p:spPr>
          <a:xfrm>
            <a:off x="4352544" y="2976371"/>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Typical categorical variables &amp; camelCase</a:t>
            </a:r>
            <a:endParaRPr/>
          </a:p>
        </p:txBody>
      </p:sp>
      <p:sp>
        <p:nvSpPr>
          <p:cNvPr id="163" name="Google Shape;163;p6"/>
          <p:cNvSpPr/>
          <p:nvPr/>
        </p:nvSpPr>
        <p:spPr>
          <a:xfrm>
            <a:off x="4352544" y="4110228"/>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Null Value Standardization</a:t>
            </a:r>
            <a:endParaRPr/>
          </a:p>
        </p:txBody>
      </p:sp>
      <p:sp>
        <p:nvSpPr>
          <p:cNvPr id="164" name="Google Shape;164;p6"/>
          <p:cNvSpPr/>
          <p:nvPr/>
        </p:nvSpPr>
        <p:spPr>
          <a:xfrm>
            <a:off x="4352544" y="5255514"/>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Date Standardization</a:t>
            </a:r>
            <a:endParaRPr/>
          </a:p>
        </p:txBody>
      </p:sp>
      <p:sp>
        <p:nvSpPr>
          <p:cNvPr id="165" name="Google Shape;165;p6"/>
          <p:cNvSpPr/>
          <p:nvPr/>
        </p:nvSpPr>
        <p:spPr>
          <a:xfrm>
            <a:off x="219455" y="201168"/>
            <a:ext cx="2845191" cy="859536"/>
          </a:xfrm>
          <a:prstGeom prst="roundRect">
            <a:avLst>
              <a:gd name="adj" fmla="val 16667"/>
            </a:avLst>
          </a:prstGeom>
          <a:solidFill>
            <a:srgbClr val="F4B081">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 think it’s a good idea to include in the first chapter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81"/>
        <p:cNvGrpSpPr/>
        <p:nvPr/>
      </p:nvGrpSpPr>
      <p:grpSpPr>
        <a:xfrm>
          <a:off x="0" y="0"/>
          <a:ext cx="0" cy="0"/>
          <a:chOff x="0" y="0"/>
          <a:chExt cx="0" cy="0"/>
        </a:xfrm>
      </p:grpSpPr>
      <p:sp>
        <p:nvSpPr>
          <p:cNvPr id="182" name="Google Shape;182;p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3" name="Google Shape;183;p8"/>
          <p:cNvSpPr txBox="1">
            <a:spLocks noGrp="1"/>
          </p:cNvSpPr>
          <p:nvPr>
            <p:ph type="title"/>
          </p:nvPr>
        </p:nvSpPr>
        <p:spPr>
          <a:xfrm>
            <a:off x="789456" y="731520"/>
            <a:ext cx="10608208"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Raw Data</a:t>
            </a:r>
            <a:endParaRPr dirty="0"/>
          </a:p>
        </p:txBody>
      </p:sp>
      <p:sp>
        <p:nvSpPr>
          <p:cNvPr id="184" name="Google Shape;184;p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a:t>Raw data = primary or source data</a:t>
            </a:r>
            <a:endParaRPr/>
          </a:p>
          <a:p>
            <a:pPr marL="228600" lvl="0" indent="-228600" algn="l" rtl="0">
              <a:lnSpc>
                <a:spcPct val="90000"/>
              </a:lnSpc>
              <a:spcBef>
                <a:spcPts val="1000"/>
              </a:spcBef>
              <a:spcAft>
                <a:spcPts val="0"/>
              </a:spcAft>
              <a:buClr>
                <a:schemeClr val="dk1"/>
              </a:buClr>
              <a:buSzPts val="2800"/>
              <a:buChar char="•"/>
            </a:pPr>
            <a:r>
              <a:rPr lang="en-US"/>
              <a:t>Raw data have not been processed to averages </a:t>
            </a:r>
            <a:endParaRPr/>
          </a:p>
          <a:p>
            <a:pPr marL="228600" lvl="0" indent="-228600" algn="l" rtl="0">
              <a:lnSpc>
                <a:spcPct val="90000"/>
              </a:lnSpc>
              <a:spcBef>
                <a:spcPts val="1000"/>
              </a:spcBef>
              <a:spcAft>
                <a:spcPts val="0"/>
              </a:spcAft>
              <a:buClr>
                <a:schemeClr val="dk1"/>
              </a:buClr>
              <a:buSzPts val="2800"/>
              <a:buChar char="•"/>
            </a:pPr>
            <a:r>
              <a:rPr lang="en-US"/>
              <a:t>Raw data = numerical or character data written on paper or electronically stored</a:t>
            </a:r>
            <a:endParaRPr/>
          </a:p>
          <a:p>
            <a:pPr marL="0" lvl="0" indent="0" algn="l" rtl="0">
              <a:lnSpc>
                <a:spcPct val="90000"/>
              </a:lnSpc>
              <a:spcBef>
                <a:spcPts val="1000"/>
              </a:spcBef>
              <a:spcAft>
                <a:spcPts val="0"/>
              </a:spcAft>
              <a:buClr>
                <a:schemeClr val="dk1"/>
              </a:buClr>
              <a:buSzPts val="2800"/>
              <a:buNone/>
            </a:pPr>
            <a:r>
              <a:rPr lang="en-US"/>
              <a:t> </a:t>
            </a:r>
            <a:endParaRPr sz="2400"/>
          </a:p>
          <a:p>
            <a:pPr marL="228600" lvl="0" indent="-63500" algn="l" rtl="0">
              <a:lnSpc>
                <a:spcPct val="90000"/>
              </a:lnSpc>
              <a:spcBef>
                <a:spcPts val="1000"/>
              </a:spcBef>
              <a:spcAft>
                <a:spcPts val="0"/>
              </a:spcAft>
              <a:buClr>
                <a:schemeClr val="dk1"/>
              </a:buClr>
              <a:buSzPts val="2600"/>
              <a:buNone/>
            </a:pPr>
            <a:endParaRPr sz="2600"/>
          </a:p>
        </p:txBody>
      </p:sp>
      <p:sp>
        <p:nvSpPr>
          <p:cNvPr id="186" name="Google Shape;186;p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 name="Google Shape;187;p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88" name="Google Shape;188;p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189" name="Google Shape;189;p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sp>
        <p:nvSpPr>
          <p:cNvPr id="190" name="Google Shape;190;p8"/>
          <p:cNvSpPr txBox="1"/>
          <p:nvPr/>
        </p:nvSpPr>
        <p:spPr>
          <a:xfrm>
            <a:off x="2207425" y="5057775"/>
            <a:ext cx="3632700" cy="400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PDF back ups of our files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94"/>
        <p:cNvGrpSpPr/>
        <p:nvPr/>
      </p:nvGrpSpPr>
      <p:grpSpPr>
        <a:xfrm>
          <a:off x="0" y="0"/>
          <a:ext cx="0" cy="0"/>
          <a:chOff x="0" y="0"/>
          <a:chExt cx="0" cy="0"/>
        </a:xfrm>
      </p:grpSpPr>
      <p:sp>
        <p:nvSpPr>
          <p:cNvPr id="195" name="Google Shape;195;p9"/>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9"/>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Raw Data OA Lab Definition &amp; Concepts</a:t>
            </a:r>
            <a:endParaRPr/>
          </a:p>
        </p:txBody>
      </p:sp>
      <p:sp>
        <p:nvSpPr>
          <p:cNvPr id="197" name="Google Shape;197;p9"/>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9"/>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9"/>
          <p:cNvSpPr/>
          <p:nvPr/>
        </p:nvSpPr>
        <p:spPr>
          <a:xfrm>
            <a:off x="463895" y="2545931"/>
            <a:ext cx="11264100" cy="3918000"/>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0" name="Google Shape;200;p9"/>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01" name="Google Shape;201;p9"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02" name="Google Shape;202;p9"/>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Primary source data</a:t>
            </a:r>
            <a:endParaRPr/>
          </a:p>
        </p:txBody>
      </p:sp>
      <p:sp>
        <p:nvSpPr>
          <p:cNvPr id="203" name="Google Shape;203;p9"/>
          <p:cNvSpPr/>
          <p:nvPr/>
        </p:nvSpPr>
        <p:spPr>
          <a:xfrm>
            <a:off x="603504" y="352544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 data transformation </a:t>
            </a:r>
            <a:endParaRPr/>
          </a:p>
        </p:txBody>
      </p:sp>
      <p:sp>
        <p:nvSpPr>
          <p:cNvPr id="204" name="Google Shape;204;p9"/>
          <p:cNvSpPr/>
          <p:nvPr/>
        </p:nvSpPr>
        <p:spPr>
          <a:xfrm>
            <a:off x="4200146"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Filing of raw data</a:t>
            </a:r>
            <a:endParaRPr/>
          </a:p>
        </p:txBody>
      </p:sp>
      <p:sp>
        <p:nvSpPr>
          <p:cNvPr id="205" name="Google Shape;205;p9"/>
          <p:cNvSpPr/>
          <p:nvPr/>
        </p:nvSpPr>
        <p:spPr>
          <a:xfrm>
            <a:off x="4200146" y="357116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Naming of raw data</a:t>
            </a:r>
            <a:endParaRPr/>
          </a:p>
        </p:txBody>
      </p:sp>
      <p:sp>
        <p:nvSpPr>
          <p:cNvPr id="206" name="Google Shape;206;p9"/>
          <p:cNvSpPr/>
          <p:nvPr/>
        </p:nvSpPr>
        <p:spPr>
          <a:xfrm>
            <a:off x="4200146" y="438905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Version control of raw data</a:t>
            </a:r>
            <a:endParaRPr/>
          </a:p>
        </p:txBody>
      </p:sp>
      <p:sp>
        <p:nvSpPr>
          <p:cNvPr id="207" name="Google Shape;207;p9"/>
          <p:cNvSpPr/>
          <p:nvPr/>
        </p:nvSpPr>
        <p:spPr>
          <a:xfrm>
            <a:off x="7847739" y="2728203"/>
            <a:ext cx="3452058" cy="596068"/>
          </a:xfrm>
          <a:prstGeom prst="roundRect">
            <a:avLst>
              <a:gd name="adj" fmla="val 16667"/>
            </a:avLst>
          </a:prstGeom>
          <a:solidFill>
            <a:srgbClr val="F6B2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Degree of Data Cleaning </a:t>
            </a:r>
            <a:endParaRPr/>
          </a:p>
        </p:txBody>
      </p:sp>
      <p:sp>
        <p:nvSpPr>
          <p:cNvPr id="208" name="Google Shape;208;p9"/>
          <p:cNvSpPr/>
          <p:nvPr/>
        </p:nvSpPr>
        <p:spPr>
          <a:xfrm>
            <a:off x="7847725" y="3571174"/>
            <a:ext cx="3452100" cy="2076000"/>
          </a:xfrm>
          <a:prstGeom prst="roundRect">
            <a:avLst>
              <a:gd name="adj" fmla="val 16667"/>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SPEC data (formula inside the raw data?) treated like instrument file where there is processing </a:t>
            </a:r>
            <a:endParaRPr/>
          </a:p>
        </p:txBody>
      </p:sp>
      <p:sp>
        <p:nvSpPr>
          <p:cNvPr id="209" name="Google Shape;209;p9"/>
          <p:cNvSpPr/>
          <p:nvPr/>
        </p:nvSpPr>
        <p:spPr>
          <a:xfrm>
            <a:off x="4200125" y="5285174"/>
            <a:ext cx="3452100" cy="681300"/>
          </a:xfrm>
          <a:prstGeom prst="roundRect">
            <a:avLst>
              <a:gd name="adj" fmla="val 16667"/>
            </a:avLst>
          </a:prstGeom>
          <a:solidFill>
            <a:srgbClr val="B7B7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instrument file are fancy raw data files</a:t>
            </a:r>
            <a:endParaRPr/>
          </a:p>
        </p:txBody>
      </p:sp>
      <p:sp>
        <p:nvSpPr>
          <p:cNvPr id="210" name="Google Shape;210;p9"/>
          <p:cNvSpPr/>
          <p:nvPr/>
        </p:nvSpPr>
        <p:spPr>
          <a:xfrm>
            <a:off x="7847725" y="5966474"/>
            <a:ext cx="3452100" cy="681300"/>
          </a:xfrm>
          <a:prstGeom prst="roundRect">
            <a:avLst>
              <a:gd name="adj" fmla="val 16667"/>
            </a:avLst>
          </a:prstGeom>
          <a:solidFill>
            <a:srgbClr val="B7B7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14"/>
        <p:cNvGrpSpPr/>
        <p:nvPr/>
      </p:nvGrpSpPr>
      <p:grpSpPr>
        <a:xfrm>
          <a:off x="0" y="0"/>
          <a:ext cx="0" cy="0"/>
          <a:chOff x="0" y="0"/>
          <a:chExt cx="0" cy="0"/>
        </a:xfrm>
      </p:grpSpPr>
      <p:sp>
        <p:nvSpPr>
          <p:cNvPr id="215" name="Google Shape;215;p10"/>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10"/>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Derived Data</a:t>
            </a:r>
            <a:endParaRPr dirty="0"/>
          </a:p>
        </p:txBody>
      </p:sp>
      <p:sp>
        <p:nvSpPr>
          <p:cNvPr id="217" name="Google Shape;217;p10"/>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0"/>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a:t>Output of raw data after some sort of processing </a:t>
            </a:r>
            <a:endParaRPr/>
          </a:p>
          <a:p>
            <a:pPr marL="228600" lvl="0" indent="-228600" algn="l" rtl="0">
              <a:lnSpc>
                <a:spcPct val="90000"/>
              </a:lnSpc>
              <a:spcBef>
                <a:spcPts val="1000"/>
              </a:spcBef>
              <a:spcAft>
                <a:spcPts val="0"/>
              </a:spcAft>
              <a:buClr>
                <a:schemeClr val="dk1"/>
              </a:buClr>
              <a:buSzPts val="2800"/>
              <a:buChar char="•"/>
            </a:pPr>
            <a:r>
              <a:rPr lang="en-US"/>
              <a:t>Examples:</a:t>
            </a:r>
            <a:endParaRPr/>
          </a:p>
          <a:p>
            <a:pPr marL="685800" lvl="1" indent="-228600" algn="l" rtl="0">
              <a:lnSpc>
                <a:spcPct val="90000"/>
              </a:lnSpc>
              <a:spcBef>
                <a:spcPts val="500"/>
              </a:spcBef>
              <a:spcAft>
                <a:spcPts val="0"/>
              </a:spcAft>
              <a:buClr>
                <a:schemeClr val="dk1"/>
              </a:buClr>
              <a:buSzPts val="2400"/>
              <a:buChar char="•"/>
            </a:pPr>
            <a:r>
              <a:rPr lang="en-US"/>
              <a:t>mean first flowering date</a:t>
            </a:r>
            <a:endParaRPr/>
          </a:p>
          <a:p>
            <a:pPr marL="685800" lvl="1" indent="-228600" algn="l" rtl="0">
              <a:lnSpc>
                <a:spcPct val="90000"/>
              </a:lnSpc>
              <a:spcBef>
                <a:spcPts val="500"/>
              </a:spcBef>
              <a:spcAft>
                <a:spcPts val="0"/>
              </a:spcAft>
              <a:buClr>
                <a:schemeClr val="dk1"/>
              </a:buClr>
              <a:buSzPts val="2400"/>
              <a:buChar char="•"/>
            </a:pPr>
            <a:r>
              <a:rPr lang="en-US"/>
              <a:t>slope values from a regression for different species</a:t>
            </a:r>
            <a:endParaRPr/>
          </a:p>
          <a:p>
            <a:pPr marL="685800" lvl="1" indent="-228600" algn="l" rtl="0">
              <a:lnSpc>
                <a:spcPct val="90000"/>
              </a:lnSpc>
              <a:spcBef>
                <a:spcPts val="500"/>
              </a:spcBef>
              <a:spcAft>
                <a:spcPts val="0"/>
              </a:spcAft>
              <a:buClr>
                <a:schemeClr val="dk1"/>
              </a:buClr>
              <a:buSzPts val="2400"/>
              <a:buChar char="•"/>
            </a:pPr>
            <a:r>
              <a:rPr lang="en-US"/>
              <a:t>standard errors- other descriptive statistics </a:t>
            </a:r>
            <a:endParaRPr sz="2000"/>
          </a:p>
          <a:p>
            <a:pPr marL="228600" lvl="0" indent="-63500" algn="l" rtl="0">
              <a:lnSpc>
                <a:spcPct val="90000"/>
              </a:lnSpc>
              <a:spcBef>
                <a:spcPts val="1000"/>
              </a:spcBef>
              <a:spcAft>
                <a:spcPts val="0"/>
              </a:spcAft>
              <a:buClr>
                <a:schemeClr val="dk1"/>
              </a:buClr>
              <a:buSzPts val="2600"/>
              <a:buNone/>
            </a:pPr>
            <a:endParaRPr sz="2600"/>
          </a:p>
        </p:txBody>
      </p:sp>
      <p:sp>
        <p:nvSpPr>
          <p:cNvPr id="219" name="Google Shape;219;p10"/>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10"/>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1" name="Google Shape;221;p10"/>
          <p:cNvGrpSpPr/>
          <p:nvPr/>
        </p:nvGrpSpPr>
        <p:grpSpPr>
          <a:xfrm>
            <a:off x="10049862" y="2619419"/>
            <a:ext cx="1186236" cy="3594030"/>
            <a:chOff x="10049862" y="2619419"/>
            <a:chExt cx="1186236" cy="3594030"/>
          </a:xfrm>
        </p:grpSpPr>
        <p:pic>
          <p:nvPicPr>
            <p:cNvPr id="222" name="Google Shape;222;p10"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23" name="Google Shape;223;p10"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2617</Words>
  <Application>Microsoft Macintosh PowerPoint</Application>
  <PresentationFormat>Widescreen</PresentationFormat>
  <Paragraphs>263</Paragraphs>
  <Slides>38</Slides>
  <Notes>37</Notes>
  <HiddenSlides>21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Data Management Schema for NWFSC OA Lab (CB Div)</vt:lpstr>
      <vt:lpstr>Chapter 1</vt:lpstr>
      <vt:lpstr>Input: Wolkovich Lab Document</vt:lpstr>
      <vt:lpstr>Wolkovich Lab Document – Overview </vt:lpstr>
      <vt:lpstr>Ideas and Themes OA Lab– Overview Chapter </vt:lpstr>
      <vt:lpstr>“Departure from the Wolkovich template” </vt:lpstr>
      <vt:lpstr>Wolkovich Lab Document – Raw Data</vt:lpstr>
      <vt:lpstr>Raw Data OA Lab Definition &amp; Concepts</vt:lpstr>
      <vt:lpstr>Wolkovich Lab Document – Derived Data</vt:lpstr>
      <vt:lpstr>Processed/Derived Data- OA Lab Concepts</vt:lpstr>
      <vt:lpstr>Wolkovich Lab Document – Not Quite Data</vt:lpstr>
      <vt:lpstr>When it’s almost Data-  OA Lab Concepts</vt:lpstr>
      <vt:lpstr>Wolkovich Lab Document- Received Data</vt:lpstr>
      <vt:lpstr>OA Lab- how will we treat received Data</vt:lpstr>
      <vt:lpstr>Chapter ~2.5</vt:lpstr>
      <vt:lpstr>Wolkovich Lab- Metadata notes</vt:lpstr>
      <vt:lpstr>Wolkovich Lab- Metadata notes</vt:lpstr>
      <vt:lpstr>Wolkovich Lab- Metadata notes</vt:lpstr>
      <vt:lpstr>&lt;?xml version="1.0"?&gt; &lt;eml:eml     packageId="doi:10.xxxx/eml.1.1" system="https://doi.org"     xmlns:eml="https://eml.ecoinformatics.org/eml-2.2.0"     xmlns:xsi="http://www.w3.org/2001/XMLSchema-instance"     xmlns:stmml="http://www.xml-cml.org/schema/stmml-1.1"     xsi:schemaLocation="https://eml.ecoinformatics.org/eml-2.2.0 xsd/eml.xsd"&gt;          &lt;dataset&gt;         &lt;title&gt;Primary production of algal species from Southeast Alaska, 1990-2002&lt;/title&gt;         &lt;creator id="https://orcid.org/0000-0003-0077-4738"&gt;             &lt;individualName&gt;                 &lt;givenName&gt;Matthew&lt;/givenName&gt;                 &lt;givenName&gt;B.&lt;/givenName&gt;                 &lt;surName&gt;Jones&lt;/surName&gt;             &lt;/individualName&gt;             &lt;electronicMailAddress&gt;jones@nceas.ucsb.edu&lt;/electronicMailAddress&gt;             &lt;userId directory="https://orcid.org"&gt;https://orcid.org/0000-0003-0077-4738&lt;/userId&gt;         &lt;/creator&gt;         &lt;keywordSet&gt;             &lt;keyword&gt;biomass&lt;/keyword&gt;             &lt;keyword&gt;productivity&lt;/keyword&gt;          &lt;/keywordSet&gt;         &lt;contact&gt;             &lt;references&gt;https://orcid.org/0000-0003-0077-4738&lt;/references&gt;         &lt;/contact&gt;     &lt;/dataset&gt; &lt;/eml:eml&gt;</vt:lpstr>
      <vt:lpstr>Chapter ~2.5</vt:lpstr>
      <vt:lpstr>OA Lab 2021.02.23 MTG Goal: Data Storage</vt:lpstr>
      <vt:lpstr>OA Lab’s Metadata Schemas</vt:lpstr>
      <vt:lpstr>Chapter 4 Wolkovich Lab</vt:lpstr>
      <vt:lpstr>Wolkovich Lab- 4.1 File Formats</vt:lpstr>
      <vt:lpstr>Data Organization-  OA Lab Concepts</vt:lpstr>
      <vt:lpstr>Wolkovich Lab- 4.1 File Formats</vt:lpstr>
      <vt:lpstr>Wolkovich Lab- 5.0 Where to Store Data</vt:lpstr>
      <vt:lpstr>Data Organization-  OA Lab Concepts</vt:lpstr>
      <vt:lpstr>Wolkovich Lab- 5.0 Where to Store Data</vt:lpstr>
      <vt:lpstr>Data Organization-  OA Lab Concepts</vt:lpstr>
      <vt:lpstr>Wolkovich Lab- 5.0 Where to Store Data</vt:lpstr>
      <vt:lpstr>Data Organization-  OA Lab Concepts</vt:lpstr>
      <vt:lpstr>Wolkovich Lab- 5.0 Where to Store Data</vt:lpstr>
      <vt:lpstr>Data Organization-  OA Lab Concepts</vt:lpstr>
      <vt:lpstr>Wolkovich Lab- 5.0 Where to Store Data</vt:lpstr>
      <vt:lpstr>PowerPoint Presentation</vt:lpstr>
      <vt:lpstr>Wolkovich Lab- Data organization and formats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Schema for NWFSC OA Lab (CB Div)</dc:title>
  <dc:creator>k8 ski</dc:creator>
  <cp:lastModifiedBy>k8 ski</cp:lastModifiedBy>
  <cp:revision>13</cp:revision>
  <dcterms:created xsi:type="dcterms:W3CDTF">2021-01-26T19:16:49Z</dcterms:created>
  <dcterms:modified xsi:type="dcterms:W3CDTF">2021-02-03T22:11:07Z</dcterms:modified>
</cp:coreProperties>
</file>